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44" r:id="rId4"/>
  </p:sldMasterIdLst>
  <p:notesMasterIdLst>
    <p:notesMasterId r:id="rId17"/>
  </p:notesMasterIdLst>
  <p:sldIdLst>
    <p:sldId id="256" r:id="rId5"/>
    <p:sldId id="258" r:id="rId6"/>
    <p:sldId id="259" r:id="rId7"/>
    <p:sldId id="260" r:id="rId8"/>
    <p:sldId id="261" r:id="rId9"/>
    <p:sldId id="262" r:id="rId10"/>
    <p:sldId id="263" r:id="rId11"/>
    <p:sldId id="264" r:id="rId12"/>
    <p:sldId id="265" r:id="rId13"/>
    <p:sldId id="270" r:id="rId14"/>
    <p:sldId id="266" r:id="rId15"/>
    <p:sldId id="269"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0" roundtripDataSignature="AMtx7mgEPlQMpYuUVSWP45e8Vo8GVaaOO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ACEC"/>
    <a:srgbClr val="00B0FF"/>
    <a:srgbClr val="66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D9853B-2353-4F50-A5E6-D0D5CE7BE1D5}" v="27" dt="2019-09-04T19:47:43.212"/>
    <p1510:client id="{DFEA3CDC-161F-438F-ACC9-AD1F819545AA}" v="52" dt="2019-09-05T00:55:58.224"/>
    <p1510:client id="{EF3450D8-48F0-465C-A82C-6ED490BCEB6D}" v="29" dt="2019-09-05T02:27:53.1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126" y="1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ms, Joshua C" userId="4ec742a3-32b2-4b66-b3ea-45e592112eec" providerId="ADAL" clId="{EF3450D8-48F0-465C-A82C-6ED490BCEB6D}"/>
    <pc:docChg chg="undo custSel addSld modSld">
      <pc:chgData name="Adams, Joshua C" userId="4ec742a3-32b2-4b66-b3ea-45e592112eec" providerId="ADAL" clId="{EF3450D8-48F0-465C-A82C-6ED490BCEB6D}" dt="2019-09-05T02:31:24.668" v="2058" actId="1076"/>
      <pc:docMkLst>
        <pc:docMk/>
      </pc:docMkLst>
      <pc:sldChg chg="modSp">
        <pc:chgData name="Adams, Joshua C" userId="4ec742a3-32b2-4b66-b3ea-45e592112eec" providerId="ADAL" clId="{EF3450D8-48F0-465C-A82C-6ED490BCEB6D}" dt="2019-09-05T02:29:40.370" v="2039" actId="20577"/>
        <pc:sldMkLst>
          <pc:docMk/>
          <pc:sldMk cId="0" sldId="258"/>
        </pc:sldMkLst>
        <pc:spChg chg="mod">
          <ac:chgData name="Adams, Joshua C" userId="4ec742a3-32b2-4b66-b3ea-45e592112eec" providerId="ADAL" clId="{EF3450D8-48F0-465C-A82C-6ED490BCEB6D}" dt="2019-09-05T02:29:40.370" v="2039" actId="20577"/>
          <ac:spMkLst>
            <pc:docMk/>
            <pc:sldMk cId="0" sldId="258"/>
            <ac:spMk id="106" creationId="{00000000-0000-0000-0000-000000000000}"/>
          </ac:spMkLst>
        </pc:spChg>
      </pc:sldChg>
      <pc:sldChg chg="modSp">
        <pc:chgData name="Adams, Joshua C" userId="4ec742a3-32b2-4b66-b3ea-45e592112eec" providerId="ADAL" clId="{EF3450D8-48F0-465C-A82C-6ED490BCEB6D}" dt="2019-09-05T02:30:08.843" v="2053" actId="20577"/>
        <pc:sldMkLst>
          <pc:docMk/>
          <pc:sldMk cId="0" sldId="259"/>
        </pc:sldMkLst>
        <pc:spChg chg="mod">
          <ac:chgData name="Adams, Joshua C" userId="4ec742a3-32b2-4b66-b3ea-45e592112eec" providerId="ADAL" clId="{EF3450D8-48F0-465C-A82C-6ED490BCEB6D}" dt="2019-09-05T02:30:08.843" v="2053" actId="20577"/>
          <ac:spMkLst>
            <pc:docMk/>
            <pc:sldMk cId="0" sldId="259"/>
            <ac:spMk id="122" creationId="{00000000-0000-0000-0000-000000000000}"/>
          </ac:spMkLst>
        </pc:spChg>
      </pc:sldChg>
      <pc:sldChg chg="modSp">
        <pc:chgData name="Adams, Joshua C" userId="4ec742a3-32b2-4b66-b3ea-45e592112eec" providerId="ADAL" clId="{EF3450D8-48F0-465C-A82C-6ED490BCEB6D}" dt="2019-09-05T02:31:24.668" v="2058" actId="1076"/>
        <pc:sldMkLst>
          <pc:docMk/>
          <pc:sldMk cId="0" sldId="260"/>
        </pc:sldMkLst>
        <pc:spChg chg="mod">
          <ac:chgData name="Adams, Joshua C" userId="4ec742a3-32b2-4b66-b3ea-45e592112eec" providerId="ADAL" clId="{EF3450D8-48F0-465C-A82C-6ED490BCEB6D}" dt="2019-09-05T02:31:24.668" v="2058" actId="1076"/>
          <ac:spMkLst>
            <pc:docMk/>
            <pc:sldMk cId="0" sldId="260"/>
            <ac:spMk id="130" creationId="{00000000-0000-0000-0000-000000000000}"/>
          </ac:spMkLst>
        </pc:spChg>
      </pc:sldChg>
      <pc:sldChg chg="modSp">
        <pc:chgData name="Adams, Joshua C" userId="4ec742a3-32b2-4b66-b3ea-45e592112eec" providerId="ADAL" clId="{EF3450D8-48F0-465C-A82C-6ED490BCEB6D}" dt="2019-09-05T02:26:36.757" v="1968" actId="1076"/>
        <pc:sldMkLst>
          <pc:docMk/>
          <pc:sldMk cId="0" sldId="264"/>
        </pc:sldMkLst>
        <pc:spChg chg="mod">
          <ac:chgData name="Adams, Joshua C" userId="4ec742a3-32b2-4b66-b3ea-45e592112eec" providerId="ADAL" clId="{EF3450D8-48F0-465C-A82C-6ED490BCEB6D}" dt="2019-09-05T02:26:36.757" v="1968" actId="1076"/>
          <ac:spMkLst>
            <pc:docMk/>
            <pc:sldMk cId="0" sldId="264"/>
            <ac:spMk id="158" creationId="{00000000-0000-0000-0000-000000000000}"/>
          </ac:spMkLst>
        </pc:spChg>
        <pc:picChg chg="mod">
          <ac:chgData name="Adams, Joshua C" userId="4ec742a3-32b2-4b66-b3ea-45e592112eec" providerId="ADAL" clId="{EF3450D8-48F0-465C-A82C-6ED490BCEB6D}" dt="2019-09-05T02:26:33.960" v="1967" actId="1076"/>
          <ac:picMkLst>
            <pc:docMk/>
            <pc:sldMk cId="0" sldId="264"/>
            <ac:picMk id="157" creationId="{00000000-0000-0000-0000-000000000000}"/>
          </ac:picMkLst>
        </pc:picChg>
      </pc:sldChg>
      <pc:sldChg chg="modSp">
        <pc:chgData name="Adams, Joshua C" userId="4ec742a3-32b2-4b66-b3ea-45e592112eec" providerId="ADAL" clId="{EF3450D8-48F0-465C-A82C-6ED490BCEB6D}" dt="2019-09-05T01:53:27.368" v="598" actId="20577"/>
        <pc:sldMkLst>
          <pc:docMk/>
          <pc:sldMk cId="0" sldId="265"/>
        </pc:sldMkLst>
        <pc:spChg chg="mod">
          <ac:chgData name="Adams, Joshua C" userId="4ec742a3-32b2-4b66-b3ea-45e592112eec" providerId="ADAL" clId="{EF3450D8-48F0-465C-A82C-6ED490BCEB6D}" dt="2019-09-05T01:53:27.368" v="598" actId="20577"/>
          <ac:spMkLst>
            <pc:docMk/>
            <pc:sldMk cId="0" sldId="265"/>
            <ac:spMk id="163" creationId="{00000000-0000-0000-0000-000000000000}"/>
          </ac:spMkLst>
        </pc:spChg>
      </pc:sldChg>
      <pc:sldChg chg="modSp">
        <pc:chgData name="Adams, Joshua C" userId="4ec742a3-32b2-4b66-b3ea-45e592112eec" providerId="ADAL" clId="{EF3450D8-48F0-465C-A82C-6ED490BCEB6D}" dt="2019-09-05T02:29:16.964" v="2034" actId="20577"/>
        <pc:sldMkLst>
          <pc:docMk/>
          <pc:sldMk cId="0" sldId="266"/>
        </pc:sldMkLst>
        <pc:spChg chg="mod">
          <ac:chgData name="Adams, Joshua C" userId="4ec742a3-32b2-4b66-b3ea-45e592112eec" providerId="ADAL" clId="{EF3450D8-48F0-465C-A82C-6ED490BCEB6D}" dt="2019-09-05T02:29:16.964" v="2034" actId="20577"/>
          <ac:spMkLst>
            <pc:docMk/>
            <pc:sldMk cId="0" sldId="266"/>
            <ac:spMk id="169" creationId="{00000000-0000-0000-0000-000000000000}"/>
          </ac:spMkLst>
        </pc:spChg>
      </pc:sldChg>
      <pc:sldChg chg="modSp">
        <pc:chgData name="Adams, Joshua C" userId="4ec742a3-32b2-4b66-b3ea-45e592112eec" providerId="ADAL" clId="{EF3450D8-48F0-465C-A82C-6ED490BCEB6D}" dt="2019-09-05T02:25:43.751" v="1942" actId="20577"/>
        <pc:sldMkLst>
          <pc:docMk/>
          <pc:sldMk cId="0" sldId="269"/>
        </pc:sldMkLst>
        <pc:spChg chg="mod">
          <ac:chgData name="Adams, Joshua C" userId="4ec742a3-32b2-4b66-b3ea-45e592112eec" providerId="ADAL" clId="{EF3450D8-48F0-465C-A82C-6ED490BCEB6D}" dt="2019-09-05T02:25:43.751" v="1942" actId="20577"/>
          <ac:spMkLst>
            <pc:docMk/>
            <pc:sldMk cId="0" sldId="269"/>
            <ac:spMk id="189" creationId="{00000000-0000-0000-0000-000000000000}"/>
          </ac:spMkLst>
        </pc:spChg>
      </pc:sldChg>
      <pc:sldChg chg="addSp delSp modSp add">
        <pc:chgData name="Adams, Joshua C" userId="4ec742a3-32b2-4b66-b3ea-45e592112eec" providerId="ADAL" clId="{EF3450D8-48F0-465C-A82C-6ED490BCEB6D}" dt="2019-09-05T02:27:54.996" v="1976" actId="20577"/>
        <pc:sldMkLst>
          <pc:docMk/>
          <pc:sldMk cId="2985345156" sldId="270"/>
        </pc:sldMkLst>
        <pc:spChg chg="add mod">
          <ac:chgData name="Adams, Joshua C" userId="4ec742a3-32b2-4b66-b3ea-45e592112eec" providerId="ADAL" clId="{EF3450D8-48F0-465C-A82C-6ED490BCEB6D}" dt="2019-09-05T02:27:54.996" v="1976" actId="20577"/>
          <ac:spMkLst>
            <pc:docMk/>
            <pc:sldMk cId="2985345156" sldId="270"/>
            <ac:spMk id="3" creationId="{A646B0CD-F299-44B5-B6B4-E369E083A115}"/>
          </ac:spMkLst>
        </pc:spChg>
        <pc:spChg chg="add mod">
          <ac:chgData name="Adams, Joshua C" userId="4ec742a3-32b2-4b66-b3ea-45e592112eec" providerId="ADAL" clId="{EF3450D8-48F0-465C-A82C-6ED490BCEB6D}" dt="2019-09-05T01:54:40.944" v="606" actId="20577"/>
          <ac:spMkLst>
            <pc:docMk/>
            <pc:sldMk cId="2985345156" sldId="270"/>
            <ac:spMk id="4" creationId="{1A2A6C51-46A0-4C7E-BCA6-5530752C7D22}"/>
          </ac:spMkLst>
        </pc:spChg>
        <pc:spChg chg="add del mod">
          <ac:chgData name="Adams, Joshua C" userId="4ec742a3-32b2-4b66-b3ea-45e592112eec" providerId="ADAL" clId="{EF3450D8-48F0-465C-A82C-6ED490BCEB6D}" dt="2019-09-05T01:57:26.959" v="864"/>
          <ac:spMkLst>
            <pc:docMk/>
            <pc:sldMk cId="2985345156" sldId="270"/>
            <ac:spMk id="5" creationId="{9408860F-9EB2-4DF4-8F1F-AA0293735E57}"/>
          </ac:spMkLst>
        </pc:spChg>
        <pc:spChg chg="add del mod">
          <ac:chgData name="Adams, Joshua C" userId="4ec742a3-32b2-4b66-b3ea-45e592112eec" providerId="ADAL" clId="{EF3450D8-48F0-465C-A82C-6ED490BCEB6D}" dt="2019-09-05T01:58:35.463" v="889" actId="478"/>
          <ac:spMkLst>
            <pc:docMk/>
            <pc:sldMk cId="2985345156" sldId="270"/>
            <ac:spMk id="7" creationId="{2F8849D2-1589-42FE-B129-F4C6A7449709}"/>
          </ac:spMkLst>
        </pc:spChg>
        <pc:spChg chg="add del">
          <ac:chgData name="Adams, Joshua C" userId="4ec742a3-32b2-4b66-b3ea-45e592112eec" providerId="ADAL" clId="{EF3450D8-48F0-465C-A82C-6ED490BCEB6D}" dt="2019-09-05T02:27:53.154" v="1973"/>
          <ac:spMkLst>
            <pc:docMk/>
            <pc:sldMk cId="2985345156" sldId="270"/>
            <ac:spMk id="10" creationId="{1E581F50-1512-458B-B6AA-A6F922F922AB}"/>
          </ac:spMkLst>
        </pc:spChg>
        <pc:spChg chg="add del">
          <ac:chgData name="Adams, Joshua C" userId="4ec742a3-32b2-4b66-b3ea-45e592112eec" providerId="ADAL" clId="{EF3450D8-48F0-465C-A82C-6ED490BCEB6D}" dt="2019-09-05T02:27:53.154" v="1973"/>
          <ac:spMkLst>
            <pc:docMk/>
            <pc:sldMk cId="2985345156" sldId="270"/>
            <ac:spMk id="11" creationId="{F766F0E5-37B1-4907-BE40-9D8B85E19C3F}"/>
          </ac:spMkLst>
        </pc:spChg>
        <pc:picChg chg="add del mod">
          <ac:chgData name="Adams, Joshua C" userId="4ec742a3-32b2-4b66-b3ea-45e592112eec" providerId="ADAL" clId="{EF3450D8-48F0-465C-A82C-6ED490BCEB6D}" dt="2019-09-05T01:58:09.378" v="883" actId="478"/>
          <ac:picMkLst>
            <pc:docMk/>
            <pc:sldMk cId="2985345156" sldId="270"/>
            <ac:picMk id="6" creationId="{7FDAFAC4-E350-41EB-AE1D-24E14DEBC95E}"/>
          </ac:picMkLst>
        </pc:picChg>
        <pc:picChg chg="add del">
          <ac:chgData name="Adams, Joshua C" userId="4ec742a3-32b2-4b66-b3ea-45e592112eec" providerId="ADAL" clId="{EF3450D8-48F0-465C-A82C-6ED490BCEB6D}" dt="2019-09-05T02:27:53.154" v="1973"/>
          <ac:picMkLst>
            <pc:docMk/>
            <pc:sldMk cId="2985345156" sldId="270"/>
            <ac:picMk id="8" creationId="{36D2F10C-F167-4F71-AA15-4072EE931AF1}"/>
          </ac:picMkLst>
        </pc:picChg>
        <pc:picChg chg="add del">
          <ac:chgData name="Adams, Joshua C" userId="4ec742a3-32b2-4b66-b3ea-45e592112eec" providerId="ADAL" clId="{EF3450D8-48F0-465C-A82C-6ED490BCEB6D}" dt="2019-09-05T02:27:53.154" v="1973"/>
          <ac:picMkLst>
            <pc:docMk/>
            <pc:sldMk cId="2985345156" sldId="270"/>
            <ac:picMk id="9" creationId="{1C1066D1-494A-40A4-AAEB-0100E44EA43D}"/>
          </ac:picMkLst>
        </pc:picChg>
      </pc:sldChg>
    </pc:docChg>
  </pc:docChgLst>
</pc:chgInfo>
</file>

<file path=ppt/media/image1.jpeg>
</file>

<file path=ppt/media/image10.jpeg>
</file>

<file path=ppt/media/image11.jpeg>
</file>

<file path=ppt/media/image12.jpg>
</file>

<file path=ppt/media/image13.jpeg>
</file>

<file path=ppt/media/image14.jpg>
</file>

<file path=ppt/media/image15.jpeg>
</file>

<file path=ppt/media/image16.jpg>
</file>

<file path=ppt/media/image17.jpeg>
</file>

<file path=ppt/media/image18.jp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9" name="Google Shape;8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7" name="Google Shape;16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2" name="Google Shape;102;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Google Shape;154;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409575" y="-3572"/>
            <a:ext cx="3761184" cy="5147072"/>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196301" y="1035052"/>
            <a:ext cx="6430967" cy="1962149"/>
          </a:xfrm>
        </p:spPr>
        <p:txBody>
          <a:bodyPr anchor="b">
            <a:normAutofit/>
          </a:bodyPr>
          <a:lstStyle>
            <a:lvl1pPr algn="r">
              <a:defRPr sz="4500">
                <a:effectLst/>
              </a:defRPr>
            </a:lvl1pPr>
          </a:lstStyle>
          <a:p>
            <a:r>
              <a:rPr lang="en-US"/>
              <a:t>Click to edit Master title style</a:t>
            </a:r>
            <a:endParaRPr lang="en-US" dirty="0"/>
          </a:p>
        </p:txBody>
      </p:sp>
      <p:sp>
        <p:nvSpPr>
          <p:cNvPr id="3" name="Subtitle 2"/>
          <p:cNvSpPr>
            <a:spLocks noGrp="1"/>
          </p:cNvSpPr>
          <p:nvPr>
            <p:ph type="subTitle" idx="1"/>
          </p:nvPr>
        </p:nvSpPr>
        <p:spPr>
          <a:xfrm>
            <a:off x="3386533" y="2997200"/>
            <a:ext cx="5240734" cy="1041401"/>
          </a:xfrm>
        </p:spPr>
        <p:txBody>
          <a:bodyPr anchor="t">
            <a:normAutofit/>
          </a:bodyPr>
          <a:lstStyle>
            <a:lvl1pPr marL="0" indent="0" algn="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a:xfrm>
            <a:off x="3999309" y="4412457"/>
            <a:ext cx="3243033" cy="273844"/>
          </a:xfrm>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91883934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4" y="3549649"/>
            <a:ext cx="7514033"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5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13234" y="3974702"/>
            <a:ext cx="7514033"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98965065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5" y="514350"/>
            <a:ext cx="7514033" cy="2286000"/>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1113234" y="3257550"/>
            <a:ext cx="7514035" cy="10858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83388797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198959" y="64726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11454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514351"/>
            <a:ext cx="6742509" cy="2057399"/>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827609" y="2571749"/>
            <a:ext cx="6399611" cy="285750"/>
          </a:xfrm>
        </p:spPr>
        <p:txBody>
          <a:bodyPr anchor="ctr">
            <a:normAutofit/>
          </a:bodyPr>
          <a:lstStyle>
            <a:lvl1pPr marL="0" indent="0">
              <a:buFontTx/>
              <a:buNone/>
              <a:defRPr sz="135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1113234" y="3257550"/>
            <a:ext cx="7514033" cy="10858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55416946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235" y="2481436"/>
            <a:ext cx="7514032" cy="1101600"/>
          </a:xfrm>
        </p:spPr>
        <p:txBody>
          <a:bodyPr anchor="b">
            <a:normAutofit/>
          </a:bodyPr>
          <a:lstStyle>
            <a:lvl1pPr algn="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1113234" y="3583036"/>
            <a:ext cx="7514033" cy="6453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47632318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198959" y="647267"/>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5" name="TextBox 14"/>
          <p:cNvSpPr txBox="1"/>
          <p:nvPr/>
        </p:nvSpPr>
        <p:spPr>
          <a:xfrm>
            <a:off x="8170069" y="211454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
        <p:nvSpPr>
          <p:cNvPr id="2" name="Title 1"/>
          <p:cNvSpPr>
            <a:spLocks noGrp="1"/>
          </p:cNvSpPr>
          <p:nvPr>
            <p:ph type="title"/>
          </p:nvPr>
        </p:nvSpPr>
        <p:spPr>
          <a:xfrm>
            <a:off x="1656159" y="514351"/>
            <a:ext cx="6742509" cy="2057399"/>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235" y="2914650"/>
            <a:ext cx="7514033" cy="666750"/>
          </a:xfrm>
        </p:spPr>
        <p:txBody>
          <a:bodyPr vert="horz" lIns="91440" tIns="45720" rIns="91440" bIns="45720" rtlCol="0" anchor="b">
            <a:normAutofit/>
          </a:bodyPr>
          <a:lstStyle>
            <a:lvl1pPr algn="r">
              <a:buNone/>
              <a:defRPr lang="en-US" sz="1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234" y="3581400"/>
            <a:ext cx="7514033" cy="762000"/>
          </a:xfrm>
        </p:spPr>
        <p:txBody>
          <a:bodyPr anchor="t">
            <a:norm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48720155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235" y="514350"/>
            <a:ext cx="7514034" cy="2045494"/>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13234" y="2628900"/>
            <a:ext cx="7514035" cy="628650"/>
          </a:xfrm>
        </p:spPr>
        <p:txBody>
          <a:bodyPr vert="horz" lIns="91440" tIns="45720" rIns="91440" bIns="45720" rtlCol="0" anchor="b">
            <a:normAutofit/>
          </a:bodyPr>
          <a:lstStyle>
            <a:lvl1pPr>
              <a:buNone/>
              <a:defRPr lang="en-US" sz="21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234" y="3257550"/>
            <a:ext cx="7514035" cy="10858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09697579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8526202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9492" y="514350"/>
            <a:ext cx="1327777" cy="38290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234" y="514350"/>
            <a:ext cx="6014807" cy="382905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513798477"/>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7"/>
        <p:cNvGrpSpPr/>
        <p:nvPr/>
      </p:nvGrpSpPr>
      <p:grpSpPr>
        <a:xfrm>
          <a:off x="0" y="0"/>
          <a:ext cx="0" cy="0"/>
          <a:chOff x="0" y="0"/>
          <a:chExt cx="0" cy="0"/>
        </a:xfrm>
      </p:grpSpPr>
      <p:sp>
        <p:nvSpPr>
          <p:cNvPr id="18" name="Google Shape;18;p24"/>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a:lnSpc>
                <a:spcPct val="100000"/>
              </a:lnSpc>
              <a:spcBef>
                <a:spcPts val="0"/>
              </a:spcBef>
              <a:spcAft>
                <a:spcPts val="0"/>
              </a:spcAft>
              <a:buClr>
                <a:schemeClr val="dk1"/>
              </a:buClr>
              <a:buSzPts val="1800"/>
              <a:buNone/>
              <a:defRPr sz="1800">
                <a:solidFill>
                  <a:schemeClr val="dk1"/>
                </a:solidFill>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9" name="Google Shape;19;p24"/>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dirty="0"/>
          </a:p>
        </p:txBody>
      </p:sp>
    </p:spTree>
    <p:extLst>
      <p:ext uri="{BB962C8B-B14F-4D97-AF65-F5344CB8AC3E}">
        <p14:creationId xmlns:p14="http://schemas.microsoft.com/office/powerpoint/2010/main" val="40888913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25"/>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Clr>
                <a:schemeClr val="dk1"/>
              </a:buClr>
              <a:buSzPts val="3600"/>
              <a:buFont typeface="Calibri"/>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
        <p:nvSpPr>
          <p:cNvPr id="22" name="Google Shape;22;p25"/>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Clr>
                <a:schemeClr val="dk1"/>
              </a:buClr>
              <a:buSzPts val="3000"/>
              <a:buChar char="●"/>
              <a:defRPr/>
            </a:lvl1pPr>
            <a:lvl2pPr marL="914400" lvl="1" indent="-381000" algn="l">
              <a:lnSpc>
                <a:spcPct val="100000"/>
              </a:lnSpc>
              <a:spcBef>
                <a:spcPts val="0"/>
              </a:spcBef>
              <a:spcAft>
                <a:spcPts val="0"/>
              </a:spcAft>
              <a:buClr>
                <a:schemeClr val="dk1"/>
              </a:buClr>
              <a:buSzPts val="2400"/>
              <a:buChar char="○"/>
              <a:defRPr/>
            </a:lvl2pPr>
            <a:lvl3pPr marL="1371600" lvl="2" indent="-381000" algn="l">
              <a:lnSpc>
                <a:spcPct val="100000"/>
              </a:lnSpc>
              <a:spcBef>
                <a:spcPts val="0"/>
              </a:spcBef>
              <a:spcAft>
                <a:spcPts val="0"/>
              </a:spcAft>
              <a:buClr>
                <a:schemeClr val="dk1"/>
              </a:buClr>
              <a:buSzPts val="2400"/>
              <a:buChar char="■"/>
              <a:defRPr/>
            </a:lvl3pPr>
            <a:lvl4pPr marL="1828800" lvl="3" indent="-342900" algn="l">
              <a:lnSpc>
                <a:spcPct val="100000"/>
              </a:lnSpc>
              <a:spcBef>
                <a:spcPts val="0"/>
              </a:spcBef>
              <a:spcAft>
                <a:spcPts val="0"/>
              </a:spcAft>
              <a:buClr>
                <a:schemeClr val="dk1"/>
              </a:buClr>
              <a:buSzPts val="1800"/>
              <a:buChar char="●"/>
              <a:defRPr/>
            </a:lvl4pPr>
            <a:lvl5pPr marL="2286000" lvl="4" indent="-342900" algn="l">
              <a:lnSpc>
                <a:spcPct val="100000"/>
              </a:lnSpc>
              <a:spcBef>
                <a:spcPts val="0"/>
              </a:spcBef>
              <a:spcAft>
                <a:spcPts val="0"/>
              </a:spcAft>
              <a:buClr>
                <a:schemeClr val="dk1"/>
              </a:buClr>
              <a:buSzPts val="1800"/>
              <a:buChar char="○"/>
              <a:defRPr/>
            </a:lvl5pPr>
            <a:lvl6pPr marL="2743200" lvl="5" indent="-342900" algn="l">
              <a:lnSpc>
                <a:spcPct val="100000"/>
              </a:lnSpc>
              <a:spcBef>
                <a:spcPts val="0"/>
              </a:spcBef>
              <a:spcAft>
                <a:spcPts val="0"/>
              </a:spcAft>
              <a:buClr>
                <a:schemeClr val="dk1"/>
              </a:buClr>
              <a:buSzPts val="1800"/>
              <a:buChar char="■"/>
              <a:defRPr/>
            </a:lvl6pPr>
            <a:lvl7pPr marL="3200400" lvl="6" indent="-342900" algn="l">
              <a:lnSpc>
                <a:spcPct val="100000"/>
              </a:lnSpc>
              <a:spcBef>
                <a:spcPts val="0"/>
              </a:spcBef>
              <a:spcAft>
                <a:spcPts val="0"/>
              </a:spcAft>
              <a:buClr>
                <a:schemeClr val="dk1"/>
              </a:buClr>
              <a:buSzPts val="1800"/>
              <a:buChar char="●"/>
              <a:defRPr/>
            </a:lvl7pPr>
            <a:lvl8pPr marL="3657600" lvl="7" indent="-342900" algn="l">
              <a:lnSpc>
                <a:spcPct val="100000"/>
              </a:lnSpc>
              <a:spcBef>
                <a:spcPts val="0"/>
              </a:spcBef>
              <a:spcAft>
                <a:spcPts val="0"/>
              </a:spcAft>
              <a:buClr>
                <a:schemeClr val="dk1"/>
              </a:buClr>
              <a:buSzPts val="1800"/>
              <a:buChar char="○"/>
              <a:defRPr/>
            </a:lvl8pPr>
            <a:lvl9pPr marL="4114800" lvl="8" indent="-342900" algn="l">
              <a:lnSpc>
                <a:spcPct val="100000"/>
              </a:lnSpc>
              <a:spcBef>
                <a:spcPts val="0"/>
              </a:spcBef>
              <a:spcAft>
                <a:spcPts val="0"/>
              </a:spcAft>
              <a:buClr>
                <a:schemeClr val="dk1"/>
              </a:buClr>
              <a:buSzPts val="1800"/>
              <a:buChar char="■"/>
              <a:defRPr/>
            </a:lvl9pPr>
          </a:lstStyle>
          <a:p>
            <a:endParaRPr/>
          </a:p>
        </p:txBody>
      </p:sp>
      <p:sp>
        <p:nvSpPr>
          <p:cNvPr id="23" name="Google Shape;23;p25"/>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dirty="0"/>
          </a:p>
        </p:txBody>
      </p:sp>
    </p:spTree>
    <p:extLst>
      <p:ext uri="{BB962C8B-B14F-4D97-AF65-F5344CB8AC3E}">
        <p14:creationId xmlns:p14="http://schemas.microsoft.com/office/powerpoint/2010/main" val="2651541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8213893" y="4400349"/>
            <a:ext cx="413375" cy="273844"/>
          </a:xfrm>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0421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9210" y="2000249"/>
            <a:ext cx="6698060" cy="1582787"/>
          </a:xfrm>
        </p:spPr>
        <p:txBody>
          <a:bodyPr anchor="b"/>
          <a:lstStyle>
            <a:lvl1pPr algn="r">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929209" y="3583036"/>
            <a:ext cx="6698061" cy="645300"/>
          </a:xfrm>
        </p:spPr>
        <p:txBody>
          <a:bodyPr anchor="t">
            <a:normAutofit/>
          </a:bodyPr>
          <a:lstStyle>
            <a:lvl1pPr marL="0" indent="0" algn="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09738385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13234" y="514351"/>
            <a:ext cx="7514035" cy="131444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13235" y="2000250"/>
            <a:ext cx="3671291" cy="2343151"/>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55975" y="2000250"/>
            <a:ext cx="3671292" cy="2343150"/>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02113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134" y="1993900"/>
            <a:ext cx="3455391" cy="432197"/>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113233" y="2501503"/>
            <a:ext cx="3671292" cy="1841897"/>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0366" y="2000250"/>
            <a:ext cx="3466903" cy="432197"/>
          </a:xfrm>
        </p:spPr>
        <p:txBody>
          <a:bodyPr anchor="b">
            <a:noAutofit/>
          </a:bodyPr>
          <a:lstStyle>
            <a:lvl1pPr marL="0" indent="0">
              <a:buNone/>
              <a:defRPr sz="2100" b="0">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55975" y="2501503"/>
            <a:ext cx="3671292" cy="1841897"/>
          </a:xfrm>
        </p:spPr>
        <p:txBody>
          <a:bodyPr anchor="t">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890805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41891256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23843271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4" y="1200150"/>
            <a:ext cx="2661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3946525" y="514350"/>
            <a:ext cx="4680743" cy="3829051"/>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234" y="2228850"/>
            <a:ext cx="2661841" cy="1371600"/>
          </a:xfrm>
        </p:spPr>
        <p:txBody>
          <a:bodyPr>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3006484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043" y="1314449"/>
            <a:ext cx="4069619" cy="1028700"/>
          </a:xfrm>
        </p:spPr>
        <p:txBody>
          <a:bodyPr anchor="b">
            <a:normAutofit/>
          </a:bodyPr>
          <a:lstStyle>
            <a:lvl1pPr algn="ctr">
              <a:defRPr sz="21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6011" y="685800"/>
            <a:ext cx="2460731" cy="3429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112043" y="2343149"/>
            <a:ext cx="4069619" cy="1371600"/>
          </a:xfrm>
        </p:spPr>
        <p:txBody>
          <a:bodyPr>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141485812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13109" y="0"/>
            <a:ext cx="1827610" cy="51435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113234" y="514351"/>
            <a:ext cx="7514035" cy="131444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13233" y="2000250"/>
            <a:ext cx="7514035" cy="234315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9492" y="4412457"/>
            <a:ext cx="857250" cy="273844"/>
          </a:xfrm>
          <a:prstGeom prst="rect">
            <a:avLst/>
          </a:prstGeom>
        </p:spPr>
        <p:txBody>
          <a:bodyPr vert="horz" lIns="91440" tIns="45720" rIns="91440" bIns="45720" rtlCol="0" anchor="ctr"/>
          <a:lstStyle>
            <a:lvl1pPr algn="r">
              <a:defRPr sz="750" b="0" i="0">
                <a:solidFill>
                  <a:schemeClr val="tx1"/>
                </a:solidFill>
                <a:effectLst/>
                <a:latin typeface="+mn-lt"/>
              </a:defRPr>
            </a:lvl1pPr>
          </a:lstStyle>
          <a:p>
            <a:endParaRPr lang="en-US" dirty="0"/>
          </a:p>
        </p:txBody>
      </p:sp>
      <p:sp>
        <p:nvSpPr>
          <p:cNvPr id="5" name="Footer Placeholder 4"/>
          <p:cNvSpPr>
            <a:spLocks noGrp="1"/>
          </p:cNvSpPr>
          <p:nvPr>
            <p:ph type="ftr" sz="quarter" idx="3"/>
          </p:nvPr>
        </p:nvSpPr>
        <p:spPr>
          <a:xfrm>
            <a:off x="1929210" y="4412457"/>
            <a:ext cx="5313133" cy="273844"/>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8213893" y="4412457"/>
            <a:ext cx="413375" cy="273844"/>
          </a:xfrm>
          <a:prstGeom prst="rect">
            <a:avLst/>
          </a:prstGeom>
        </p:spPr>
        <p:txBody>
          <a:bodyPr vert="horz" lIns="91440" tIns="45720" rIns="91440" bIns="45720" rtlCol="0" anchor="ctr"/>
          <a:lstStyle>
            <a:lvl1pPr algn="r">
              <a:defRPr sz="750" b="0" i="0">
                <a:solidFill>
                  <a:schemeClr val="tx1"/>
                </a:solidFill>
                <a:effectLst/>
                <a:latin typeface="+mn-lt"/>
              </a:defRPr>
            </a:lvl1pPr>
          </a:lstStyle>
          <a:p>
            <a:pPr marL="0" lvl="0" indent="0" algn="r" rtl="0">
              <a:spcBef>
                <a:spcPts val="0"/>
              </a:spcBef>
              <a:spcAft>
                <a:spcPts val="0"/>
              </a:spcAft>
              <a:buNone/>
            </a:pPr>
            <a:fld id="{00000000-1234-1234-1234-123412341234}" type="slidenum">
              <a:rPr lang="en" smtClean="0"/>
              <a:t>‹#›</a:t>
            </a:fld>
            <a:endParaRPr lang="en" dirty="0"/>
          </a:p>
        </p:txBody>
      </p:sp>
    </p:spTree>
    <p:extLst>
      <p:ext uri="{BB962C8B-B14F-4D97-AF65-F5344CB8AC3E}">
        <p14:creationId xmlns:p14="http://schemas.microsoft.com/office/powerpoint/2010/main" val="4192116553"/>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 id="2147483762" r:id="rId18"/>
    <p:sldLayoutId id="2147483763" r:id="rId19"/>
  </p:sldLayoutIdLst>
  <p:hf sldNum="0" hdr="0" ftr="0" dt="0"/>
  <p:txStyles>
    <p:titleStyle>
      <a:lvl1pPr algn="ctr" defTabSz="342900" rtl="0" eaLnBrk="1" latinLnBrk="0" hangingPunct="1">
        <a:spcBef>
          <a:spcPct val="0"/>
        </a:spcBef>
        <a:buNone/>
        <a:defRPr sz="3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lumMod val="75000"/>
          </a:schemeClr>
        </a:buClr>
        <a:buSzPct val="145000"/>
        <a:buFont typeface="Arial"/>
        <a:buChar char="•"/>
        <a:defRPr sz="1800" kern="1200" cap="none">
          <a:solidFill>
            <a:schemeClr val="tx1"/>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lumMod val="75000"/>
          </a:schemeClr>
        </a:buClr>
        <a:buSzPct val="145000"/>
        <a:buFont typeface="Arial"/>
        <a:buChar char="•"/>
        <a:defRPr sz="1500" kern="1200" cap="none">
          <a:solidFill>
            <a:schemeClr val="tx1"/>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lumMod val="75000"/>
          </a:schemeClr>
        </a:buClr>
        <a:buSzPct val="145000"/>
        <a:buFont typeface="Arial"/>
        <a:buChar char="•"/>
        <a:defRPr sz="1350" kern="1200" cap="none">
          <a:solidFill>
            <a:schemeClr val="tx1"/>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lumMod val="75000"/>
          </a:schemeClr>
        </a:buClr>
        <a:buSzPct val="145000"/>
        <a:buFont typeface="Arial"/>
        <a:buChar char="•"/>
        <a:defRPr sz="1200" kern="1200" cap="none">
          <a:solidFill>
            <a:schemeClr val="tx1"/>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lumMod val="75000"/>
          </a:schemeClr>
        </a:buClr>
        <a:buSzPct val="145000"/>
        <a:buFont typeface="Arial"/>
        <a:buChar char="•"/>
        <a:defRPr sz="1050" kern="1200" cap="none">
          <a:solidFill>
            <a:schemeClr val="tx1"/>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6.jpeg"/><Relationship Id="rId5" Type="http://schemas.openxmlformats.org/officeDocument/2006/relationships/image" Target="../media/image5.jpeg"/><Relationship Id="rId10" Type="http://schemas.openxmlformats.org/officeDocument/2006/relationships/image" Target="../media/image10.jpeg"/><Relationship Id="rId4" Type="http://schemas.openxmlformats.org/officeDocument/2006/relationships/image" Target="../media/image4.jpeg"/><Relationship Id="rId9" Type="http://schemas.openxmlformats.org/officeDocument/2006/relationships/image" Target="../media/image9.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12.jpg"/></Relationships>
</file>

<file path=ppt/slides/_rels/slide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
          <p:cNvSpPr txBox="1"/>
          <p:nvPr/>
        </p:nvSpPr>
        <p:spPr>
          <a:xfrm>
            <a:off x="247650" y="1469625"/>
            <a:ext cx="8648700" cy="1670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Clr>
                <a:srgbClr val="000000"/>
              </a:buClr>
              <a:buSzPts val="3600"/>
              <a:buFont typeface="Arial"/>
              <a:buNone/>
            </a:pPr>
            <a:r>
              <a:rPr lang="en" sz="2800" b="1" i="0" u="none" strike="noStrike" cap="none">
                <a:solidFill>
                  <a:srgbClr val="00244F"/>
                </a:solidFill>
                <a:latin typeface="Arial"/>
                <a:ea typeface="Arial"/>
                <a:cs typeface="Arial"/>
                <a:sym typeface="Arial"/>
              </a:rPr>
              <a:t>Computational Photography</a:t>
            </a:r>
            <a:endParaRPr sz="2800" b="1" i="0" u="none" strike="noStrike" cap="none" dirty="0">
              <a:solidFill>
                <a:srgbClr val="00244F"/>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1100"/>
              <a:buFont typeface="Arial"/>
              <a:buNone/>
            </a:pPr>
            <a:r>
              <a:rPr lang="en" sz="2800" b="1" i="0" u="none" strike="noStrike" cap="none">
                <a:solidFill>
                  <a:srgbClr val="00244F"/>
                </a:solidFill>
                <a:latin typeface="Arial"/>
                <a:ea typeface="Arial"/>
                <a:cs typeface="Arial"/>
                <a:sym typeface="Arial"/>
              </a:rPr>
              <a:t>Assignment #</a:t>
            </a:r>
            <a:r>
              <a:rPr lang="en" sz="2800" b="1" i="0" u="none" strike="noStrike" cap="none">
                <a:solidFill>
                  <a:srgbClr val="00244F"/>
                </a:solidFill>
                <a:latin typeface="Calibri"/>
                <a:ea typeface="Calibri"/>
                <a:cs typeface="Calibri"/>
                <a:sym typeface="Calibri"/>
              </a:rPr>
              <a:t>1</a:t>
            </a:r>
            <a:r>
              <a:rPr lang="en" sz="2800" b="1" i="0" u="none" strike="noStrike" cap="none">
                <a:solidFill>
                  <a:srgbClr val="00244F"/>
                </a:solidFill>
                <a:latin typeface="Arial"/>
                <a:ea typeface="Arial"/>
                <a:cs typeface="Arial"/>
                <a:sym typeface="Arial"/>
              </a:rPr>
              <a:t>: Epsilon Photography</a:t>
            </a:r>
            <a:endParaRPr sz="2800" b="1" i="0" u="none" strike="noStrike" cap="none" dirty="0">
              <a:solidFill>
                <a:srgbClr val="00244F"/>
              </a:solidFill>
              <a:latin typeface="Arial"/>
              <a:ea typeface="Arial"/>
              <a:cs typeface="Arial"/>
              <a:sym typeface="Arial"/>
            </a:endParaRPr>
          </a:p>
        </p:txBody>
      </p:sp>
      <p:sp>
        <p:nvSpPr>
          <p:cNvPr id="92" name="Google Shape;92;p1"/>
          <p:cNvSpPr txBox="1"/>
          <p:nvPr/>
        </p:nvSpPr>
        <p:spPr>
          <a:xfrm>
            <a:off x="685800" y="3140325"/>
            <a:ext cx="7772400" cy="1066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000"/>
              <a:buFont typeface="Arial"/>
              <a:buNone/>
            </a:pPr>
            <a:r>
              <a:rPr lang="en-US" sz="3200" b="0" i="0" u="none" strike="noStrike" cap="none" dirty="0">
                <a:solidFill>
                  <a:srgbClr val="004AA6"/>
                </a:solidFill>
                <a:latin typeface="Arial"/>
                <a:ea typeface="Arial"/>
                <a:cs typeface="Arial"/>
                <a:sym typeface="Arial"/>
              </a:rPr>
              <a:t>Josh Adams</a:t>
            </a:r>
            <a:endParaRPr sz="3200" b="0" i="0" u="none" strike="noStrike" cap="none" dirty="0">
              <a:solidFill>
                <a:srgbClr val="004AA6"/>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3000"/>
              <a:buFont typeface="Arial"/>
              <a:buNone/>
            </a:pPr>
            <a:r>
              <a:rPr lang="en" sz="2400" b="0" i="0" u="none" strike="noStrike" cap="none" dirty="0">
                <a:solidFill>
                  <a:srgbClr val="00244F"/>
                </a:solidFill>
                <a:latin typeface="Calibri"/>
                <a:ea typeface="Calibri"/>
                <a:cs typeface="Calibri"/>
                <a:sym typeface="Calibri"/>
              </a:rPr>
              <a:t>Fall</a:t>
            </a:r>
            <a:r>
              <a:rPr lang="en" sz="2400" b="0" i="0" u="none" strike="noStrike" cap="none" dirty="0">
                <a:solidFill>
                  <a:srgbClr val="00244F"/>
                </a:solidFill>
                <a:latin typeface="Arial"/>
                <a:ea typeface="Arial"/>
                <a:cs typeface="Arial"/>
                <a:sym typeface="Arial"/>
              </a:rPr>
              <a:t> 2019</a:t>
            </a:r>
            <a:endParaRPr sz="2400" b="0" i="0" u="none" strike="noStrike" cap="none" dirty="0">
              <a:solidFill>
                <a:srgbClr val="00244F"/>
              </a:solidFill>
              <a:latin typeface="Arial"/>
              <a:ea typeface="Arial"/>
              <a:cs typeface="Arial"/>
              <a:sym typeface="Arial"/>
            </a:endParaRPr>
          </a:p>
        </p:txBody>
      </p:sp>
      <p:pic>
        <p:nvPicPr>
          <p:cNvPr id="93" name="Google Shape;93;p1"/>
          <p:cNvPicPr preferRelativeResize="0"/>
          <p:nvPr/>
        </p:nvPicPr>
        <p:blipFill rotWithShape="1">
          <a:blip r:embed="rId3">
            <a:alphaModFix/>
          </a:blip>
          <a:srcRect/>
          <a:stretch/>
        </p:blipFill>
        <p:spPr>
          <a:xfrm>
            <a:off x="3130550" y="476641"/>
            <a:ext cx="2882900" cy="1219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ADAD293-121A-40CD-A5A0-DD146DD2327B}"/>
              </a:ext>
            </a:extLst>
          </p:cNvPr>
          <p:cNvSpPr>
            <a:spLocks noGrp="1"/>
          </p:cNvSpPr>
          <p:nvPr>
            <p:ph type="body" idx="1"/>
          </p:nvPr>
        </p:nvSpPr>
        <p:spPr/>
        <p:txBody>
          <a:bodyPr/>
          <a:lstStyle/>
          <a:p>
            <a:endParaRPr lang="en-US"/>
          </a:p>
        </p:txBody>
      </p:sp>
      <p:sp>
        <p:nvSpPr>
          <p:cNvPr id="3" name="Google Shape;163;p10">
            <a:extLst>
              <a:ext uri="{FF2B5EF4-FFF2-40B4-BE49-F238E27FC236}">
                <a16:creationId xmlns:a16="http://schemas.microsoft.com/office/drawing/2014/main" id="{A646B0CD-F299-44B5-B6B4-E369E083A115}"/>
              </a:ext>
            </a:extLst>
          </p:cNvPr>
          <p:cNvSpPr txBox="1"/>
          <p:nvPr/>
        </p:nvSpPr>
        <p:spPr>
          <a:xfrm>
            <a:off x="1137765" y="665100"/>
            <a:ext cx="8006234" cy="3994500"/>
          </a:xfrm>
          <a:prstGeom prst="rect">
            <a:avLst/>
          </a:prstGeom>
          <a:noFill/>
          <a:ln>
            <a:noFill/>
          </a:ln>
        </p:spPr>
        <p:txBody>
          <a:bodyPr spcFirstLastPara="1" wrap="square" lIns="91425" tIns="91425" rIns="91425" bIns="91425" anchor="t" anchorCtr="0">
            <a:noAutofit/>
          </a:bodyPr>
          <a:lstStyle/>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endParaRPr lang="en-US" sz="1400" b="0" i="0" u="none" strike="noStrike" cap="none" dirty="0">
              <a:solidFill>
                <a:srgbClr val="00244F"/>
              </a:solidFill>
              <a:latin typeface="Arial"/>
              <a:ea typeface="Arial"/>
              <a:cs typeface="Arial"/>
              <a:sym typeface="Arial"/>
            </a:endParaRPr>
          </a:p>
          <a:p>
            <a:pPr marL="425450" marR="0" lvl="0" indent="-285750" algn="l" rtl="0">
              <a:lnSpc>
                <a:spcPct val="100000"/>
              </a:lnSpc>
              <a:spcBef>
                <a:spcPts val="0"/>
              </a:spcBef>
              <a:spcAft>
                <a:spcPts val="0"/>
              </a:spcAft>
              <a:buClr>
                <a:schemeClr val="dk1"/>
              </a:buClr>
              <a:buSzPts val="1400"/>
              <a:buFont typeface="Arial" panose="020B0604020202020204" pitchFamily="34" charset="0"/>
              <a:buChar char="•"/>
            </a:pPr>
            <a:r>
              <a:rPr lang="en-US" sz="1400" b="1" dirty="0">
                <a:solidFill>
                  <a:srgbClr val="00244F"/>
                </a:solidFill>
                <a:latin typeface="Arial"/>
                <a:ea typeface="Arial"/>
                <a:cs typeface="Arial"/>
                <a:sym typeface="Arial"/>
              </a:rPr>
              <a:t>Create Bounding Box</a:t>
            </a:r>
          </a:p>
          <a:p>
            <a:pPr marL="939800" lvl="1" indent="-342900">
              <a:buClr>
                <a:schemeClr val="dk1"/>
              </a:buClr>
              <a:buSzPts val="1400"/>
              <a:buFont typeface="+mj-lt"/>
              <a:buAutoNum type="alphaLcParenR"/>
            </a:pPr>
            <a:r>
              <a:rPr lang="en-US" sz="1100" i="1" dirty="0">
                <a:solidFill>
                  <a:srgbClr val="00244F"/>
                </a:solidFill>
                <a:latin typeface="Arial"/>
                <a:ea typeface="Arial"/>
                <a:cs typeface="Arial"/>
                <a:sym typeface="Arial"/>
              </a:rPr>
              <a:t>bounding_box = {"x1": 2225, "x2": 3901, "y1": 1357, "y2": 1861}</a:t>
            </a:r>
          </a:p>
          <a:p>
            <a:pPr marL="1397000" lvl="2" indent="-342900">
              <a:buClr>
                <a:schemeClr val="dk1"/>
              </a:buClr>
              <a:buSzPts val="1400"/>
              <a:buFont typeface="+mj-lt"/>
              <a:buAutoNum type="romanLcPeriod"/>
            </a:pPr>
            <a:r>
              <a:rPr lang="en-US" sz="1100" dirty="0">
                <a:solidFill>
                  <a:srgbClr val="00244F"/>
                </a:solidFill>
                <a:latin typeface="Arial"/>
                <a:ea typeface="Arial"/>
                <a:cs typeface="Arial"/>
                <a:sym typeface="Arial"/>
              </a:rPr>
              <a:t>The bounding box was arbitrarily created by just looking at the coordinated of the initial image and finding some ‘box’ which contains the traffic lights in the images.</a:t>
            </a:r>
          </a:p>
          <a:p>
            <a:pPr marL="596900" lvl="1">
              <a:buClr>
                <a:schemeClr val="dk1"/>
              </a:buClr>
              <a:buSzPts val="1400"/>
            </a:pPr>
            <a:endParaRPr lang="en-US" sz="1100" b="1" dirty="0">
              <a:solidFill>
                <a:srgbClr val="00244F"/>
              </a:solidFill>
              <a:latin typeface="Arial"/>
              <a:ea typeface="Arial"/>
              <a:cs typeface="Arial"/>
              <a:sym typeface="Arial"/>
            </a:endParaRPr>
          </a:p>
          <a:p>
            <a:pPr marL="425450" marR="0" lvl="0" indent="-285750" algn="l" rtl="0">
              <a:lnSpc>
                <a:spcPct val="100000"/>
              </a:lnSpc>
              <a:spcBef>
                <a:spcPts val="0"/>
              </a:spcBef>
              <a:spcAft>
                <a:spcPts val="0"/>
              </a:spcAft>
              <a:buClr>
                <a:schemeClr val="dk1"/>
              </a:buClr>
              <a:buSzPts val="1400"/>
              <a:buFont typeface="Arial" panose="020B0604020202020204" pitchFamily="34" charset="0"/>
              <a:buChar char="•"/>
            </a:pPr>
            <a:r>
              <a:rPr lang="en-US" sz="1400" b="1" i="0" u="none" strike="noStrike" cap="none" dirty="0">
                <a:solidFill>
                  <a:srgbClr val="00244F"/>
                </a:solidFill>
                <a:latin typeface="Arial"/>
                <a:ea typeface="Arial"/>
                <a:cs typeface="Arial"/>
                <a:sym typeface="Arial"/>
              </a:rPr>
              <a:t>Crop Image using Bounding Box to a much more ‘focused’ area</a:t>
            </a:r>
          </a:p>
          <a:p>
            <a:pPr marL="939800" lvl="1" indent="-342900">
              <a:buClr>
                <a:schemeClr val="dk1"/>
              </a:buClr>
              <a:buSzPts val="1400"/>
              <a:buFont typeface="+mj-lt"/>
              <a:buAutoNum type="alphaLcParenR"/>
            </a:pPr>
            <a:r>
              <a:rPr lang="en-US" sz="1100" i="1" dirty="0">
                <a:solidFill>
                  <a:srgbClr val="00244F"/>
                </a:solidFill>
                <a:latin typeface="Arial"/>
                <a:ea typeface="Arial"/>
                <a:cs typeface="Arial"/>
                <a:sym typeface="Arial"/>
              </a:rPr>
              <a:t>red_light_focus = red_light[bounding_box["y1"]:bounding_box["y2"], bounding_box["x1"]:bounding_box["x2"]]</a:t>
            </a:r>
          </a:p>
          <a:p>
            <a:pPr marL="1397000" lvl="2" indent="-342900">
              <a:buClr>
                <a:schemeClr val="dk1"/>
              </a:buClr>
              <a:buSzPts val="1400"/>
              <a:buFont typeface="+mj-lt"/>
              <a:buAutoNum type="romanLcPeriod"/>
            </a:pPr>
            <a:r>
              <a:rPr lang="en-US" sz="1100" i="0" u="none" strike="noStrike" cap="none" dirty="0">
                <a:solidFill>
                  <a:srgbClr val="00244F"/>
                </a:solidFill>
                <a:latin typeface="Arial"/>
                <a:ea typeface="Arial"/>
                <a:cs typeface="Arial"/>
                <a:sym typeface="Arial"/>
              </a:rPr>
              <a:t>I use the bounding box to crop out the area of the images I am wanting to work with as to reduce computation and complexity.</a:t>
            </a:r>
          </a:p>
          <a:p>
            <a:pPr marL="425450" marR="0" lvl="0" indent="-285750" algn="l" rtl="0">
              <a:lnSpc>
                <a:spcPct val="100000"/>
              </a:lnSpc>
              <a:spcBef>
                <a:spcPts val="0"/>
              </a:spcBef>
              <a:spcAft>
                <a:spcPts val="0"/>
              </a:spcAft>
              <a:buClr>
                <a:schemeClr val="dk1"/>
              </a:buClr>
              <a:buSzPts val="1400"/>
              <a:buFont typeface="Arial" panose="020B0604020202020204" pitchFamily="34" charset="0"/>
              <a:buChar char="•"/>
            </a:pPr>
            <a:r>
              <a:rPr lang="en-US" sz="1400" b="1" dirty="0">
                <a:solidFill>
                  <a:srgbClr val="00244F"/>
                </a:solidFill>
                <a:latin typeface="Arial"/>
                <a:ea typeface="Arial"/>
                <a:cs typeface="Arial"/>
                <a:sym typeface="Arial"/>
              </a:rPr>
              <a:t>Process focused images</a:t>
            </a:r>
          </a:p>
          <a:p>
            <a:pPr marL="939800" lvl="1" indent="-342900">
              <a:buClr>
                <a:schemeClr val="dk1"/>
              </a:buClr>
              <a:buSzPts val="1400"/>
              <a:buFont typeface="+mj-lt"/>
              <a:buAutoNum type="alphaLcParenR"/>
            </a:pPr>
            <a:r>
              <a:rPr lang="en-US" sz="1100" i="1" dirty="0">
                <a:solidFill>
                  <a:srgbClr val="00244F"/>
                </a:solidFill>
                <a:latin typeface="Arial"/>
                <a:ea typeface="Arial"/>
                <a:cs typeface="Arial"/>
                <a:sym typeface="Arial"/>
              </a:rPr>
              <a:t>red_light_channel_zero = ndimage.convolve(red_light_focus[1:-1, 1:-1, 0], weights=kernel)</a:t>
            </a:r>
          </a:p>
          <a:p>
            <a:pPr marL="1397000" lvl="2" indent="-342900">
              <a:buClr>
                <a:schemeClr val="dk1"/>
              </a:buClr>
              <a:buSzPts val="1400"/>
              <a:buFont typeface="+mj-lt"/>
              <a:buAutoNum type="romanLcPeriod"/>
            </a:pPr>
            <a:r>
              <a:rPr lang="en-US" sz="1100" dirty="0">
                <a:solidFill>
                  <a:srgbClr val="00244F"/>
                </a:solidFill>
                <a:latin typeface="Arial"/>
                <a:ea typeface="Arial"/>
                <a:cs typeface="Arial"/>
                <a:sym typeface="Arial"/>
              </a:rPr>
              <a:t>I used my kernel to convolve over the image in the 3 channels independently.</a:t>
            </a:r>
          </a:p>
          <a:p>
            <a:pPr marL="1397000" lvl="2" indent="-342900">
              <a:buClr>
                <a:schemeClr val="dk1"/>
              </a:buClr>
              <a:buSzPts val="1400"/>
              <a:buFont typeface="+mj-lt"/>
              <a:buAutoNum type="romanLcPeriod"/>
            </a:pPr>
            <a:r>
              <a:rPr lang="en-US" sz="1100" dirty="0">
                <a:solidFill>
                  <a:srgbClr val="00244F"/>
                </a:solidFill>
                <a:latin typeface="Arial"/>
                <a:ea typeface="Arial"/>
                <a:cs typeface="Arial"/>
                <a:sym typeface="Arial"/>
              </a:rPr>
              <a:t>The reason I did this is that when running convolution on the pixels it will ultimately take the average the channels which will result in a grayscale image.</a:t>
            </a:r>
          </a:p>
          <a:p>
            <a:pPr marL="596900" lvl="1">
              <a:buClr>
                <a:schemeClr val="dk1"/>
              </a:buClr>
              <a:buSzPts val="1400"/>
            </a:pPr>
            <a:endParaRPr lang="en-US" sz="1100" dirty="0">
              <a:solidFill>
                <a:srgbClr val="00244F"/>
              </a:solidFill>
              <a:latin typeface="Arial"/>
              <a:ea typeface="Arial"/>
              <a:cs typeface="Arial"/>
              <a:sym typeface="Arial"/>
            </a:endParaRPr>
          </a:p>
          <a:p>
            <a:pPr marL="425450" marR="0" lvl="0" indent="-285750" algn="l" rtl="0">
              <a:lnSpc>
                <a:spcPct val="100000"/>
              </a:lnSpc>
              <a:spcBef>
                <a:spcPts val="0"/>
              </a:spcBef>
              <a:spcAft>
                <a:spcPts val="0"/>
              </a:spcAft>
              <a:buClr>
                <a:schemeClr val="dk1"/>
              </a:buClr>
              <a:buSzPts val="1400"/>
              <a:buFont typeface="Arial" panose="020B0604020202020204" pitchFamily="34" charset="0"/>
              <a:buChar char="•"/>
            </a:pPr>
            <a:r>
              <a:rPr lang="en-US" sz="1400" b="1" dirty="0">
                <a:solidFill>
                  <a:srgbClr val="00244F"/>
                </a:solidFill>
                <a:latin typeface="Arial"/>
                <a:ea typeface="Arial"/>
                <a:cs typeface="Arial"/>
                <a:sym typeface="Arial"/>
              </a:rPr>
              <a:t>Combine and Align Images</a:t>
            </a:r>
          </a:p>
          <a:p>
            <a:pPr marL="939800" lvl="1" indent="-342900">
              <a:buClr>
                <a:schemeClr val="dk1"/>
              </a:buClr>
              <a:buSzPts val="1400"/>
              <a:buFont typeface="+mj-lt"/>
              <a:buAutoNum type="alphaLcParenR"/>
            </a:pPr>
            <a:r>
              <a:rPr lang="en-US" sz="1050" dirty="0">
                <a:solidFill>
                  <a:srgbClr val="00244F"/>
                </a:solidFill>
                <a:latin typeface="Arial"/>
                <a:ea typeface="Arial"/>
                <a:cs typeface="Arial"/>
                <a:sym typeface="Arial"/>
              </a:rPr>
              <a:t>This was accomplished using two nested for-loops as I still am not extremely familiar with NumPy and this was the straightest forward method for me to get the result I was wanting.</a:t>
            </a:r>
          </a:p>
          <a:p>
            <a:pPr marL="139700" marR="0" lvl="0" algn="l" rtl="0">
              <a:lnSpc>
                <a:spcPct val="100000"/>
              </a:lnSpc>
              <a:spcBef>
                <a:spcPts val="0"/>
              </a:spcBef>
              <a:spcAft>
                <a:spcPts val="0"/>
              </a:spcAft>
              <a:buClr>
                <a:schemeClr val="dk1"/>
              </a:buClr>
              <a:buSzPts val="1400"/>
            </a:pPr>
            <a:endParaRPr lang="en-US" sz="1400" b="1" i="0" u="none" strike="noStrike" cap="none" dirty="0">
              <a:solidFill>
                <a:srgbClr val="00244F"/>
              </a:solidFill>
              <a:latin typeface="Arial"/>
              <a:ea typeface="Arial"/>
              <a:cs typeface="Arial"/>
              <a:sym typeface="Arial"/>
            </a:endParaRPr>
          </a:p>
        </p:txBody>
      </p:sp>
      <p:sp>
        <p:nvSpPr>
          <p:cNvPr id="4" name="Google Shape;164;p10">
            <a:extLst>
              <a:ext uri="{FF2B5EF4-FFF2-40B4-BE49-F238E27FC236}">
                <a16:creationId xmlns:a16="http://schemas.microsoft.com/office/drawing/2014/main" id="{1A2A6C51-46A0-4C7E-BCA6-5530752C7D22}"/>
              </a:ext>
            </a:extLst>
          </p:cNvPr>
          <p:cNvSpPr txBox="1"/>
          <p:nvPr/>
        </p:nvSpPr>
        <p:spPr>
          <a:xfrm>
            <a:off x="457200" y="0"/>
            <a:ext cx="8229600" cy="665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 sz="2800" b="1" i="0" u="none" strike="noStrike" cap="none" dirty="0">
                <a:solidFill>
                  <a:srgbClr val="00244F"/>
                </a:solidFill>
                <a:latin typeface="Arial"/>
                <a:ea typeface="Arial"/>
                <a:cs typeface="Arial"/>
                <a:sym typeface="Arial"/>
              </a:rPr>
              <a:t>Final Artifact Details </a:t>
            </a:r>
            <a:r>
              <a:rPr lang="en-US" sz="2800" b="1" i="0" u="none" strike="noStrike" cap="none" dirty="0">
                <a:solidFill>
                  <a:srgbClr val="00244F"/>
                </a:solidFill>
                <a:latin typeface="Arial"/>
                <a:ea typeface="Arial"/>
                <a:cs typeface="Arial"/>
                <a:sym typeface="Arial"/>
              </a:rPr>
              <a:t>cont.</a:t>
            </a:r>
            <a:endParaRPr sz="2800" b="1" i="0" u="none" strike="noStrike" cap="none" dirty="0">
              <a:solidFill>
                <a:srgbClr val="00244F"/>
              </a:solidFill>
              <a:latin typeface="Arial"/>
              <a:ea typeface="Arial"/>
              <a:cs typeface="Arial"/>
              <a:sym typeface="Arial"/>
            </a:endParaRPr>
          </a:p>
        </p:txBody>
      </p:sp>
    </p:spTree>
    <p:extLst>
      <p:ext uri="{BB962C8B-B14F-4D97-AF65-F5344CB8AC3E}">
        <p14:creationId xmlns:p14="http://schemas.microsoft.com/office/powerpoint/2010/main" val="2985345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1"/>
          <p:cNvSpPr txBox="1">
            <a:spLocks noGrp="1"/>
          </p:cNvSpPr>
          <p:nvPr>
            <p:ph type="body" idx="1"/>
          </p:nvPr>
        </p:nvSpPr>
        <p:spPr>
          <a:xfrm>
            <a:off x="1018309" y="1004537"/>
            <a:ext cx="7668491" cy="3973800"/>
          </a:xfrm>
          <a:prstGeom prst="rect">
            <a:avLst/>
          </a:prstGeom>
          <a:noFill/>
          <a:ln>
            <a:noFill/>
          </a:ln>
        </p:spPr>
        <p:txBody>
          <a:bodyPr spcFirstLastPara="1" wrap="square" lIns="91425" tIns="91425" rIns="91425" bIns="91425" anchor="t" anchorCtr="0">
            <a:noAutofit/>
          </a:bodyPr>
          <a:lstStyle/>
          <a:p>
            <a:pPr marL="457200" lvl="0" indent="-317500" algn="l" rtl="0">
              <a:lnSpc>
                <a:spcPct val="100000"/>
              </a:lnSpc>
              <a:spcBef>
                <a:spcPts val="600"/>
              </a:spcBef>
              <a:spcAft>
                <a:spcPts val="0"/>
              </a:spcAft>
              <a:buClr>
                <a:schemeClr val="dk1"/>
              </a:buClr>
              <a:buSzPts val="1400"/>
              <a:buChar char="●"/>
            </a:pPr>
            <a:r>
              <a:rPr lang="en" sz="1400" dirty="0">
                <a:solidFill>
                  <a:srgbClr val="00244F"/>
                </a:solidFill>
              </a:rPr>
              <a:t>In what ways was your project successful?</a:t>
            </a:r>
            <a:endParaRPr sz="1400" dirty="0">
              <a:solidFill>
                <a:srgbClr val="00244F"/>
              </a:solidFill>
            </a:endParaRPr>
          </a:p>
          <a:p>
            <a:pPr marL="139700" lvl="0" indent="0" algn="l" rtl="0">
              <a:lnSpc>
                <a:spcPct val="100000"/>
              </a:lnSpc>
              <a:spcBef>
                <a:spcPts val="600"/>
              </a:spcBef>
              <a:spcAft>
                <a:spcPts val="0"/>
              </a:spcAft>
              <a:buClr>
                <a:schemeClr val="dk1"/>
              </a:buClr>
              <a:buSzPts val="1400"/>
              <a:buNone/>
            </a:pPr>
            <a:r>
              <a:rPr lang="en-US" sz="1200" dirty="0">
                <a:solidFill>
                  <a:srgbClr val="004AA6"/>
                </a:solidFill>
              </a:rPr>
              <a:t>My project was successful because I set out to accomplish the task of manually combining my images and I was able to do this. I also found some cool ways to process images, which I consider a success even if they do not directly apply to this project.</a:t>
            </a:r>
            <a:endParaRPr sz="1200" dirty="0">
              <a:solidFill>
                <a:srgbClr val="004AA6"/>
              </a:solidFill>
            </a:endParaRPr>
          </a:p>
          <a:p>
            <a:pPr marL="0" lvl="0" indent="0" algn="l" rtl="0">
              <a:lnSpc>
                <a:spcPct val="100000"/>
              </a:lnSpc>
              <a:spcBef>
                <a:spcPts val="600"/>
              </a:spcBef>
              <a:spcAft>
                <a:spcPts val="0"/>
              </a:spcAft>
              <a:buClr>
                <a:schemeClr val="dk1"/>
              </a:buClr>
              <a:buSzPts val="3000"/>
              <a:buNone/>
            </a:pPr>
            <a:endParaRPr sz="2400" dirty="0">
              <a:solidFill>
                <a:srgbClr val="00244F"/>
              </a:solidFill>
            </a:endParaRPr>
          </a:p>
          <a:p>
            <a:pPr marL="457200" lvl="0" indent="-317500" algn="l" rtl="0">
              <a:lnSpc>
                <a:spcPct val="100000"/>
              </a:lnSpc>
              <a:spcBef>
                <a:spcPts val="600"/>
              </a:spcBef>
              <a:spcAft>
                <a:spcPts val="0"/>
              </a:spcAft>
              <a:buClr>
                <a:schemeClr val="dk1"/>
              </a:buClr>
              <a:buSzPts val="1400"/>
              <a:buChar char="●"/>
            </a:pPr>
            <a:r>
              <a:rPr lang="en" sz="1400" dirty="0">
                <a:solidFill>
                  <a:srgbClr val="00244F"/>
                </a:solidFill>
              </a:rPr>
              <a:t>If you were to repeat the project, is there anything you would do differently knowing what you do now?</a:t>
            </a:r>
            <a:endParaRPr sz="1400" i="1" dirty="0">
              <a:solidFill>
                <a:srgbClr val="00244F"/>
              </a:solidFill>
            </a:endParaRPr>
          </a:p>
          <a:p>
            <a:pPr marL="139700" lvl="0" indent="0" algn="l" rtl="0">
              <a:lnSpc>
                <a:spcPct val="100000"/>
              </a:lnSpc>
              <a:spcBef>
                <a:spcPts val="600"/>
              </a:spcBef>
              <a:spcAft>
                <a:spcPts val="0"/>
              </a:spcAft>
              <a:buClr>
                <a:schemeClr val="dk1"/>
              </a:buClr>
              <a:buSzPts val="1400"/>
              <a:buNone/>
            </a:pPr>
            <a:r>
              <a:rPr lang="en-US" sz="1200" dirty="0">
                <a:solidFill>
                  <a:srgbClr val="004AA6"/>
                </a:solidFill>
              </a:rPr>
              <a:t>If I were to repeat my project, I would do many things differently. I would first choose a different topic, other than traffic lights because it is hard to have a controlled environment. I had to consider many aspect which were constantly changing such as the background flora moving in the wind. It added a layer of complexity I was not expecting. The next issue was the lights taking very long to change.</a:t>
            </a:r>
            <a:endParaRPr dirty="0">
              <a:solidFill>
                <a:srgbClr val="004AA6"/>
              </a:solidFill>
            </a:endParaRPr>
          </a:p>
        </p:txBody>
      </p:sp>
      <p:sp>
        <p:nvSpPr>
          <p:cNvPr id="170" name="Google Shape;170;p11"/>
          <p:cNvSpPr txBox="1"/>
          <p:nvPr/>
        </p:nvSpPr>
        <p:spPr>
          <a:xfrm>
            <a:off x="457200" y="0"/>
            <a:ext cx="8229600" cy="665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 sz="2800" b="1" i="0" u="none" strike="noStrike" cap="none">
                <a:solidFill>
                  <a:srgbClr val="00244F"/>
                </a:solidFill>
                <a:latin typeface="Arial"/>
                <a:ea typeface="Arial"/>
                <a:cs typeface="Arial"/>
                <a:sym typeface="Arial"/>
              </a:rPr>
              <a:t>Project Retrospective</a:t>
            </a:r>
            <a:endParaRPr sz="2800" b="1" i="0" u="none" strike="noStrike" cap="none" dirty="0">
              <a:solidFill>
                <a:srgbClr val="00244F"/>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14"/>
          <p:cNvSpPr txBox="1">
            <a:spLocks noGrp="1"/>
          </p:cNvSpPr>
          <p:nvPr>
            <p:ph type="title"/>
          </p:nvPr>
        </p:nvSpPr>
        <p:spPr>
          <a:xfrm>
            <a:off x="457200" y="0"/>
            <a:ext cx="8229600" cy="6414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Clr>
                <a:srgbClr val="000000"/>
              </a:buClr>
              <a:buSzPts val="3600"/>
              <a:buFont typeface="Arial"/>
              <a:buNone/>
            </a:pPr>
            <a:r>
              <a:rPr lang="en" sz="2800" b="1">
                <a:solidFill>
                  <a:srgbClr val="00244F"/>
                </a:solidFill>
                <a:latin typeface="Arial"/>
                <a:ea typeface="Arial"/>
                <a:cs typeface="Arial"/>
                <a:sym typeface="Arial"/>
              </a:rPr>
              <a:t>Resources </a:t>
            </a:r>
            <a:endParaRPr sz="2800" b="1" dirty="0">
              <a:solidFill>
                <a:srgbClr val="00244F"/>
              </a:solidFill>
              <a:latin typeface="Arial"/>
              <a:ea typeface="Arial"/>
              <a:cs typeface="Arial"/>
              <a:sym typeface="Arial"/>
            </a:endParaRPr>
          </a:p>
        </p:txBody>
      </p:sp>
      <p:sp>
        <p:nvSpPr>
          <p:cNvPr id="189" name="Google Shape;189;p14"/>
          <p:cNvSpPr txBox="1">
            <a:spLocks noGrp="1"/>
          </p:cNvSpPr>
          <p:nvPr>
            <p:ph type="body" idx="1"/>
          </p:nvPr>
        </p:nvSpPr>
        <p:spPr>
          <a:xfrm>
            <a:off x="457200" y="641400"/>
            <a:ext cx="8229600" cy="3725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Clr>
                <a:srgbClr val="004AA6"/>
              </a:buClr>
              <a:buSzPts val="3000"/>
              <a:buNone/>
            </a:pPr>
            <a:r>
              <a:rPr lang="en" sz="1400" i="1" dirty="0">
                <a:solidFill>
                  <a:srgbClr val="004AA6"/>
                </a:solidFill>
              </a:rPr>
              <a:t>Record your sources here.  We accept all reasonable formats that would allow us to verify your sources. Our class lectures do not have to be referenced. If you are reusing your work from a prior semester, mention it here.</a:t>
            </a:r>
            <a:endParaRPr dirty="0"/>
          </a:p>
          <a:p>
            <a:pPr marL="457200" lvl="0" indent="-317500" algn="l" rtl="0">
              <a:lnSpc>
                <a:spcPct val="100000"/>
              </a:lnSpc>
              <a:spcBef>
                <a:spcPts val="600"/>
              </a:spcBef>
              <a:spcAft>
                <a:spcPts val="0"/>
              </a:spcAft>
              <a:buClr>
                <a:schemeClr val="dk1"/>
              </a:buClr>
              <a:buSzPts val="1400"/>
              <a:buChar char="●"/>
            </a:pPr>
            <a:r>
              <a:rPr lang="en-US" sz="1400" dirty="0">
                <a:solidFill>
                  <a:srgbClr val="004AA6"/>
                </a:solidFill>
              </a:rPr>
              <a:t>I (Josh Adams) took the pictures</a:t>
            </a:r>
          </a:p>
          <a:p>
            <a:pPr marL="457200" lvl="0" indent="-317500" algn="l" rtl="0">
              <a:lnSpc>
                <a:spcPct val="100000"/>
              </a:lnSpc>
              <a:spcBef>
                <a:spcPts val="600"/>
              </a:spcBef>
              <a:spcAft>
                <a:spcPts val="0"/>
              </a:spcAft>
              <a:buClr>
                <a:schemeClr val="dk1"/>
              </a:buClr>
              <a:buSzPts val="1400"/>
              <a:buChar char="●"/>
            </a:pPr>
            <a:r>
              <a:rPr lang="en-US" sz="1400" dirty="0">
                <a:solidFill>
                  <a:srgbClr val="004AA6"/>
                </a:solidFill>
              </a:rPr>
              <a:t>I (Josh Adams) wrote the code for processing the images</a:t>
            </a:r>
          </a:p>
          <a:p>
            <a:pPr marL="457200" lvl="0" indent="-317500" algn="l" rtl="0">
              <a:lnSpc>
                <a:spcPct val="100000"/>
              </a:lnSpc>
              <a:spcBef>
                <a:spcPts val="600"/>
              </a:spcBef>
              <a:spcAft>
                <a:spcPts val="0"/>
              </a:spcAft>
              <a:buClr>
                <a:schemeClr val="dk1"/>
              </a:buClr>
              <a:buSzPts val="1400"/>
              <a:buChar char="●"/>
            </a:pPr>
            <a:r>
              <a:rPr lang="en-US" sz="1400" dirty="0">
                <a:solidFill>
                  <a:srgbClr val="004AA6"/>
                </a:solidFill>
              </a:rPr>
              <a:t>OpenCv</a:t>
            </a:r>
          </a:p>
          <a:p>
            <a:pPr marL="457200" lvl="0" indent="-317500" algn="l" rtl="0">
              <a:lnSpc>
                <a:spcPct val="100000"/>
              </a:lnSpc>
              <a:spcBef>
                <a:spcPts val="600"/>
              </a:spcBef>
              <a:spcAft>
                <a:spcPts val="0"/>
              </a:spcAft>
              <a:buClr>
                <a:schemeClr val="dk1"/>
              </a:buClr>
              <a:buSzPts val="1400"/>
              <a:buChar char="●"/>
            </a:pPr>
            <a:r>
              <a:rPr lang="en-US" sz="1400" dirty="0">
                <a:solidFill>
                  <a:srgbClr val="004AA6"/>
                </a:solidFill>
              </a:rPr>
              <a:t>NumPy</a:t>
            </a:r>
            <a:endParaRPr sz="2400" dirty="0">
              <a:solidFill>
                <a:srgbClr val="0000FF"/>
              </a:solidFill>
            </a:endParaRPr>
          </a:p>
          <a:p>
            <a:pPr marL="0" lvl="0" indent="0" algn="l" rtl="0">
              <a:lnSpc>
                <a:spcPct val="100000"/>
              </a:lnSpc>
              <a:spcBef>
                <a:spcPts val="600"/>
              </a:spcBef>
              <a:spcAft>
                <a:spcPts val="0"/>
              </a:spcAft>
              <a:buClr>
                <a:schemeClr val="dk1"/>
              </a:buClr>
              <a:buSzPts val="1100"/>
              <a:buFont typeface="Arial"/>
              <a:buNone/>
            </a:pPr>
            <a:endParaRPr sz="2400" dirty="0">
              <a:solidFill>
                <a:srgbClr val="FF0000"/>
              </a:solidFill>
            </a:endParaRPr>
          </a:p>
        </p:txBody>
      </p:sp>
      <p:sp>
        <p:nvSpPr>
          <p:cNvPr id="190" name="Google Shape;190;p14"/>
          <p:cNvSpPr txBox="1">
            <a:spLocks noGrp="1"/>
          </p:cNvSpPr>
          <p:nvPr>
            <p:ph type="sldNum" idx="12"/>
          </p:nvPr>
        </p:nvSpPr>
        <p:spPr>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300"/>
              <a:buNone/>
            </a:pPr>
            <a:fld id="{00000000-1234-1234-1234-123412341234}" type="slidenum">
              <a:rPr lang="en"/>
              <a:t>12</a:t>
            </a:fld>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3"/>
          <p:cNvSpPr txBox="1">
            <a:spLocks noGrp="1"/>
          </p:cNvSpPr>
          <p:nvPr>
            <p:ph type="body" idx="1"/>
          </p:nvPr>
        </p:nvSpPr>
        <p:spPr>
          <a:xfrm>
            <a:off x="1460370" y="4132867"/>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dirty="0">
                <a:solidFill>
                  <a:srgbClr val="00244F"/>
                </a:solidFill>
              </a:rPr>
              <a:t>Final Artifact</a:t>
            </a:r>
            <a:endParaRPr dirty="0">
              <a:solidFill>
                <a:srgbClr val="00244F"/>
              </a:solidFill>
            </a:endParaRPr>
          </a:p>
        </p:txBody>
      </p:sp>
      <p:pic>
        <p:nvPicPr>
          <p:cNvPr id="105" name="Google Shape;105;p3"/>
          <p:cNvPicPr preferRelativeResize="0"/>
          <p:nvPr/>
        </p:nvPicPr>
        <p:blipFill>
          <a:blip r:embed="rId3" cstate="hqprint">
            <a:extLst>
              <a:ext uri="{28A0092B-C50C-407E-A947-70E740481C1C}">
                <a14:useLocalDpi xmlns:a14="http://schemas.microsoft.com/office/drawing/2010/main"/>
              </a:ext>
            </a:extLst>
          </a:blip>
          <a:srcRect/>
          <a:stretch/>
        </p:blipFill>
        <p:spPr>
          <a:xfrm>
            <a:off x="1331259" y="1061572"/>
            <a:ext cx="1131642" cy="754428"/>
          </a:xfrm>
          <a:prstGeom prst="rect">
            <a:avLst/>
          </a:prstGeom>
          <a:noFill/>
          <a:ln>
            <a:noFill/>
          </a:ln>
        </p:spPr>
      </p:pic>
      <p:sp>
        <p:nvSpPr>
          <p:cNvPr id="106" name="Google Shape;106;p3"/>
          <p:cNvSpPr txBox="1"/>
          <p:nvPr/>
        </p:nvSpPr>
        <p:spPr>
          <a:xfrm>
            <a:off x="4565037" y="2474048"/>
            <a:ext cx="4281300" cy="188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1" i="0" u="sng" strike="noStrike" cap="none" dirty="0">
                <a:solidFill>
                  <a:srgbClr val="00244F"/>
                </a:solidFill>
                <a:latin typeface="Arial"/>
                <a:ea typeface="Arial"/>
                <a:cs typeface="Arial"/>
                <a:sym typeface="Arial"/>
              </a:rPr>
              <a:t>Description:</a:t>
            </a:r>
            <a:endParaRPr sz="1400" b="1" i="0" u="sng"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1" u="none" strike="noStrike" cap="none" dirty="0">
              <a:solidFill>
                <a:srgbClr val="004AA6"/>
              </a:solidFill>
              <a:latin typeface="Arial"/>
              <a:ea typeface="Arial"/>
              <a:cs typeface="Arial"/>
              <a:sym typeface="Arial"/>
            </a:endParaRPr>
          </a:p>
          <a:p>
            <a:pPr lvl="0">
              <a:buSzPts val="1400"/>
            </a:pPr>
            <a:r>
              <a:rPr lang="en-US" i="1" dirty="0">
                <a:solidFill>
                  <a:srgbClr val="004AA6"/>
                </a:solidFill>
              </a:rPr>
              <a:t>I took multiple pictures of a stop light at the various moments when different segments were lit. I wanted to combine the red light, green light and yellow light, into one image. The reason I wanted to do this was to make it appear as though the lights were all turned off at same time.</a:t>
            </a:r>
            <a:endParaRPr lang="en-US" i="1"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1" u="none" strike="noStrike" cap="none" dirty="0">
              <a:solidFill>
                <a:srgbClr val="FF0000"/>
              </a:solidFill>
              <a:latin typeface="Arial"/>
              <a:ea typeface="Arial"/>
              <a:cs typeface="Arial"/>
              <a:sym typeface="Arial"/>
            </a:endParaRPr>
          </a:p>
        </p:txBody>
      </p:sp>
      <p:sp>
        <p:nvSpPr>
          <p:cNvPr id="107" name="Google Shape;107;p3"/>
          <p:cNvSpPr txBox="1"/>
          <p:nvPr/>
        </p:nvSpPr>
        <p:spPr>
          <a:xfrm>
            <a:off x="457200" y="0"/>
            <a:ext cx="8229600" cy="665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 sz="2800" b="1" i="0" u="none" strike="noStrike" cap="none">
                <a:solidFill>
                  <a:srgbClr val="00244F"/>
                </a:solidFill>
                <a:latin typeface="Arial"/>
                <a:ea typeface="Arial"/>
                <a:cs typeface="Arial"/>
                <a:sym typeface="Arial"/>
              </a:rPr>
              <a:t>Epsilon Project Overview</a:t>
            </a:r>
            <a:endParaRPr sz="2800" b="1" i="0" u="none" strike="noStrike" cap="none" dirty="0">
              <a:solidFill>
                <a:srgbClr val="00244F"/>
              </a:solidFill>
              <a:latin typeface="Arial"/>
              <a:ea typeface="Arial"/>
              <a:cs typeface="Arial"/>
              <a:sym typeface="Arial"/>
            </a:endParaRPr>
          </a:p>
        </p:txBody>
      </p:sp>
      <p:sp>
        <p:nvSpPr>
          <p:cNvPr id="108" name="Google Shape;108;p3"/>
          <p:cNvSpPr txBox="1"/>
          <p:nvPr/>
        </p:nvSpPr>
        <p:spPr>
          <a:xfrm>
            <a:off x="1239819" y="787252"/>
            <a:ext cx="1348500" cy="333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dirty="0">
                <a:solidFill>
                  <a:srgbClr val="00244F"/>
                </a:solidFill>
                <a:latin typeface="Arial"/>
                <a:ea typeface="Arial"/>
                <a:cs typeface="Arial"/>
                <a:sym typeface="Arial"/>
              </a:rPr>
              <a:t>Image 1</a:t>
            </a:r>
            <a:endParaRPr sz="1400" b="0" i="0" u="none" strike="noStrike" cap="none" dirty="0">
              <a:solidFill>
                <a:srgbClr val="00244F"/>
              </a:solidFill>
              <a:latin typeface="Arial"/>
              <a:ea typeface="Arial"/>
              <a:cs typeface="Arial"/>
              <a:sym typeface="Arial"/>
            </a:endParaRPr>
          </a:p>
        </p:txBody>
      </p:sp>
      <p:sp>
        <p:nvSpPr>
          <p:cNvPr id="109" name="Google Shape;109;p3"/>
          <p:cNvSpPr txBox="1"/>
          <p:nvPr/>
        </p:nvSpPr>
        <p:spPr>
          <a:xfrm>
            <a:off x="3068619" y="787252"/>
            <a:ext cx="1348500" cy="333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dirty="0">
                <a:solidFill>
                  <a:srgbClr val="00244F"/>
                </a:solidFill>
                <a:latin typeface="Arial"/>
                <a:ea typeface="Arial"/>
                <a:cs typeface="Arial"/>
                <a:sym typeface="Arial"/>
              </a:rPr>
              <a:t>Image 2</a:t>
            </a:r>
            <a:endParaRPr sz="1400" b="0" i="0" u="none" strike="noStrike" cap="none" dirty="0">
              <a:solidFill>
                <a:srgbClr val="00244F"/>
              </a:solidFill>
              <a:latin typeface="Arial"/>
              <a:ea typeface="Arial"/>
              <a:cs typeface="Arial"/>
              <a:sym typeface="Arial"/>
            </a:endParaRPr>
          </a:p>
        </p:txBody>
      </p:sp>
      <p:sp>
        <p:nvSpPr>
          <p:cNvPr id="110" name="Google Shape;110;p3"/>
          <p:cNvSpPr txBox="1"/>
          <p:nvPr/>
        </p:nvSpPr>
        <p:spPr>
          <a:xfrm>
            <a:off x="4897419" y="787252"/>
            <a:ext cx="1348500" cy="333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dirty="0">
                <a:solidFill>
                  <a:srgbClr val="00244F"/>
                </a:solidFill>
                <a:latin typeface="Arial"/>
                <a:ea typeface="Arial"/>
                <a:cs typeface="Arial"/>
                <a:sym typeface="Arial"/>
              </a:rPr>
              <a:t>Image 3</a:t>
            </a:r>
            <a:endParaRPr sz="1400" b="0" i="0" u="none" strike="noStrike" cap="none" dirty="0">
              <a:solidFill>
                <a:srgbClr val="00244F"/>
              </a:solidFill>
              <a:latin typeface="Arial"/>
              <a:ea typeface="Arial"/>
              <a:cs typeface="Arial"/>
              <a:sym typeface="Arial"/>
            </a:endParaRPr>
          </a:p>
        </p:txBody>
      </p:sp>
      <p:pic>
        <p:nvPicPr>
          <p:cNvPr id="113" name="Google Shape;113;p3"/>
          <p:cNvPicPr preferRelativeResize="0"/>
          <p:nvPr/>
        </p:nvPicPr>
        <p:blipFill>
          <a:blip r:embed="rId4" cstate="hqprint">
            <a:extLst>
              <a:ext uri="{28A0092B-C50C-407E-A947-70E740481C1C}">
                <a14:useLocalDpi xmlns:a14="http://schemas.microsoft.com/office/drawing/2010/main"/>
              </a:ext>
            </a:extLst>
          </a:blip>
          <a:srcRect/>
          <a:stretch/>
        </p:blipFill>
        <p:spPr>
          <a:xfrm>
            <a:off x="3160059" y="1061572"/>
            <a:ext cx="1131642" cy="754428"/>
          </a:xfrm>
          <a:prstGeom prst="rect">
            <a:avLst/>
          </a:prstGeom>
          <a:noFill/>
          <a:ln>
            <a:noFill/>
          </a:ln>
        </p:spPr>
      </p:pic>
      <p:pic>
        <p:nvPicPr>
          <p:cNvPr id="114" name="Google Shape;114;p3"/>
          <p:cNvPicPr preferRelativeResize="0"/>
          <p:nvPr/>
        </p:nvPicPr>
        <p:blipFill>
          <a:blip r:embed="rId5" cstate="hqprint">
            <a:extLst>
              <a:ext uri="{28A0092B-C50C-407E-A947-70E740481C1C}">
                <a14:useLocalDpi xmlns:a14="http://schemas.microsoft.com/office/drawing/2010/main"/>
              </a:ext>
            </a:extLst>
          </a:blip>
          <a:srcRect/>
          <a:stretch/>
        </p:blipFill>
        <p:spPr>
          <a:xfrm>
            <a:off x="4988859" y="1061572"/>
            <a:ext cx="1131642" cy="754428"/>
          </a:xfrm>
          <a:prstGeom prst="rect">
            <a:avLst/>
          </a:prstGeom>
          <a:noFill/>
          <a:ln>
            <a:noFill/>
          </a:ln>
        </p:spPr>
      </p:pic>
      <p:pic>
        <p:nvPicPr>
          <p:cNvPr id="115" name="Google Shape;115;p3"/>
          <p:cNvPicPr preferRelativeResize="0"/>
          <p:nvPr/>
        </p:nvPicPr>
        <p:blipFill>
          <a:blip r:embed="rId6" cstate="hqprint">
            <a:extLst>
              <a:ext uri="{28A0092B-C50C-407E-A947-70E740481C1C}">
                <a14:useLocalDpi xmlns:a14="http://schemas.microsoft.com/office/drawing/2010/main"/>
              </a:ext>
            </a:extLst>
          </a:blip>
          <a:srcRect/>
          <a:stretch/>
        </p:blipFill>
        <p:spPr>
          <a:xfrm>
            <a:off x="3160059" y="1884532"/>
            <a:ext cx="1131642" cy="340302"/>
          </a:xfrm>
          <a:prstGeom prst="rect">
            <a:avLst/>
          </a:prstGeom>
          <a:noFill/>
          <a:ln>
            <a:noFill/>
          </a:ln>
        </p:spPr>
      </p:pic>
      <p:pic>
        <p:nvPicPr>
          <p:cNvPr id="116" name="Google Shape;116;p3"/>
          <p:cNvPicPr preferRelativeResize="0"/>
          <p:nvPr/>
        </p:nvPicPr>
        <p:blipFill>
          <a:blip r:embed="rId7" cstate="hqprint">
            <a:extLst>
              <a:ext uri="{28A0092B-C50C-407E-A947-70E740481C1C}">
                <a14:useLocalDpi xmlns:a14="http://schemas.microsoft.com/office/drawing/2010/main"/>
              </a:ext>
            </a:extLst>
          </a:blip>
          <a:srcRect/>
          <a:stretch/>
        </p:blipFill>
        <p:spPr>
          <a:xfrm>
            <a:off x="4988859" y="1884532"/>
            <a:ext cx="1131642" cy="340302"/>
          </a:xfrm>
          <a:prstGeom prst="rect">
            <a:avLst/>
          </a:prstGeom>
          <a:noFill/>
          <a:ln>
            <a:noFill/>
          </a:ln>
        </p:spPr>
      </p:pic>
      <p:pic>
        <p:nvPicPr>
          <p:cNvPr id="117" name="Google Shape;117;p3"/>
          <p:cNvPicPr preferRelativeResize="0"/>
          <p:nvPr/>
        </p:nvPicPr>
        <p:blipFill>
          <a:blip r:embed="rId8" cstate="hqprint">
            <a:extLst>
              <a:ext uri="{28A0092B-C50C-407E-A947-70E740481C1C}">
                <a14:useLocalDpi xmlns:a14="http://schemas.microsoft.com/office/drawing/2010/main"/>
              </a:ext>
            </a:extLst>
          </a:blip>
          <a:srcRect/>
          <a:stretch/>
        </p:blipFill>
        <p:spPr>
          <a:xfrm>
            <a:off x="1583220" y="3374419"/>
            <a:ext cx="2352750" cy="707509"/>
          </a:xfrm>
          <a:prstGeom prst="rect">
            <a:avLst/>
          </a:prstGeom>
          <a:noFill/>
          <a:ln>
            <a:noFill/>
          </a:ln>
        </p:spPr>
      </p:pic>
      <p:pic>
        <p:nvPicPr>
          <p:cNvPr id="16" name="Google Shape;115;p3">
            <a:extLst>
              <a:ext uri="{FF2B5EF4-FFF2-40B4-BE49-F238E27FC236}">
                <a16:creationId xmlns:a16="http://schemas.microsoft.com/office/drawing/2014/main" id="{0AA7CB7E-A87A-4E85-B593-7B59ABF23511}"/>
              </a:ext>
            </a:extLst>
          </p:cNvPr>
          <p:cNvPicPr preferRelativeResize="0"/>
          <p:nvPr/>
        </p:nvPicPr>
        <p:blipFill>
          <a:blip r:embed="rId9" cstate="hqprint">
            <a:extLst>
              <a:ext uri="{28A0092B-C50C-407E-A947-70E740481C1C}">
                <a14:useLocalDpi xmlns:a14="http://schemas.microsoft.com/office/drawing/2010/main"/>
              </a:ext>
            </a:extLst>
          </a:blip>
          <a:srcRect/>
          <a:stretch/>
        </p:blipFill>
        <p:spPr>
          <a:xfrm>
            <a:off x="1331259" y="1884532"/>
            <a:ext cx="1131642" cy="340302"/>
          </a:xfrm>
          <a:prstGeom prst="rect">
            <a:avLst/>
          </a:prstGeom>
          <a:noFill/>
          <a:ln>
            <a:noFill/>
          </a:ln>
        </p:spPr>
      </p:pic>
      <p:pic>
        <p:nvPicPr>
          <p:cNvPr id="17" name="Google Shape;115;p3">
            <a:extLst>
              <a:ext uri="{FF2B5EF4-FFF2-40B4-BE49-F238E27FC236}">
                <a16:creationId xmlns:a16="http://schemas.microsoft.com/office/drawing/2014/main" id="{39861952-CFEA-4792-8FC9-37365A95AB07}"/>
              </a:ext>
            </a:extLst>
          </p:cNvPr>
          <p:cNvPicPr preferRelativeResize="0"/>
          <p:nvPr/>
        </p:nvPicPr>
        <p:blipFill>
          <a:blip r:embed="rId10" cstate="hqprint">
            <a:extLst>
              <a:ext uri="{28A0092B-C50C-407E-A947-70E740481C1C}">
                <a14:useLocalDpi xmlns:a14="http://schemas.microsoft.com/office/drawing/2010/main"/>
              </a:ext>
            </a:extLst>
          </a:blip>
          <a:srcRect/>
          <a:stretch/>
        </p:blipFill>
        <p:spPr>
          <a:xfrm>
            <a:off x="6817659" y="1061572"/>
            <a:ext cx="1131642" cy="754428"/>
          </a:xfrm>
          <a:prstGeom prst="rect">
            <a:avLst/>
          </a:prstGeom>
          <a:noFill/>
          <a:ln>
            <a:noFill/>
          </a:ln>
        </p:spPr>
      </p:pic>
      <p:sp>
        <p:nvSpPr>
          <p:cNvPr id="18" name="Google Shape;110;p3">
            <a:extLst>
              <a:ext uri="{FF2B5EF4-FFF2-40B4-BE49-F238E27FC236}">
                <a16:creationId xmlns:a16="http://schemas.microsoft.com/office/drawing/2014/main" id="{0D20F007-06FB-417C-9D4C-96670E51E786}"/>
              </a:ext>
            </a:extLst>
          </p:cNvPr>
          <p:cNvSpPr txBox="1"/>
          <p:nvPr/>
        </p:nvSpPr>
        <p:spPr>
          <a:xfrm>
            <a:off x="6726219" y="787252"/>
            <a:ext cx="1348500" cy="333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 sz="1200" b="0" i="0" u="none" strike="noStrike" cap="none" dirty="0">
                <a:solidFill>
                  <a:srgbClr val="00244F"/>
                </a:solidFill>
                <a:latin typeface="Arial"/>
                <a:ea typeface="Arial"/>
                <a:cs typeface="Arial"/>
                <a:sym typeface="Arial"/>
              </a:rPr>
              <a:t>Image 4</a:t>
            </a:r>
            <a:endParaRPr sz="1400" b="0" i="0" u="none" strike="noStrike" cap="none" dirty="0">
              <a:solidFill>
                <a:srgbClr val="00244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4"/>
          <p:cNvSpPr txBox="1">
            <a:spLocks noGrp="1"/>
          </p:cNvSpPr>
          <p:nvPr>
            <p:ph type="body" idx="1"/>
          </p:nvPr>
        </p:nvSpPr>
        <p:spPr>
          <a:xfrm>
            <a:off x="914400" y="665100"/>
            <a:ext cx="8229600" cy="40053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600"/>
              </a:spcBef>
              <a:spcAft>
                <a:spcPts val="0"/>
              </a:spcAft>
              <a:buClr>
                <a:srgbClr val="000000"/>
              </a:buClr>
              <a:buSzPts val="1800"/>
              <a:buChar char="●"/>
            </a:pPr>
            <a:r>
              <a:rPr lang="en" sz="1800" dirty="0">
                <a:solidFill>
                  <a:srgbClr val="00244F"/>
                </a:solidFill>
              </a:rPr>
              <a:t>What is your epsilon parameter?     </a:t>
            </a:r>
            <a:r>
              <a:rPr lang="en-US" sz="1400" i="1" dirty="0">
                <a:solidFill>
                  <a:srgbClr val="004AA6"/>
                </a:solidFill>
              </a:rPr>
              <a:t>The traffic signal light</a:t>
            </a:r>
            <a:endParaRPr sz="1400" i="1" dirty="0">
              <a:solidFill>
                <a:srgbClr val="004AA6"/>
              </a:solidFill>
            </a:endParaRPr>
          </a:p>
          <a:p>
            <a:pPr marL="457200" lvl="0" indent="-342900" algn="l" rtl="0">
              <a:lnSpc>
                <a:spcPct val="100000"/>
              </a:lnSpc>
              <a:spcBef>
                <a:spcPts val="1000"/>
              </a:spcBef>
              <a:spcAft>
                <a:spcPts val="0"/>
              </a:spcAft>
              <a:buClr>
                <a:srgbClr val="000000"/>
              </a:buClr>
              <a:buSzPts val="1800"/>
              <a:buChar char="●"/>
            </a:pPr>
            <a:r>
              <a:rPr lang="en" sz="1800" dirty="0">
                <a:solidFill>
                  <a:srgbClr val="00244F"/>
                </a:solidFill>
              </a:rPr>
              <a:t>Location of pictures?  </a:t>
            </a:r>
            <a:r>
              <a:rPr lang="en-US" sz="1400" i="1" dirty="0">
                <a:solidFill>
                  <a:srgbClr val="004AA6"/>
                </a:solidFill>
              </a:rPr>
              <a:t>Asheville, North Carolina </a:t>
            </a:r>
            <a:endParaRPr sz="1400" dirty="0">
              <a:solidFill>
                <a:srgbClr val="004AA6"/>
              </a:solidFill>
            </a:endParaRPr>
          </a:p>
          <a:p>
            <a:pPr marL="457200" lvl="0" indent="-342900" algn="l" rtl="0">
              <a:lnSpc>
                <a:spcPct val="100000"/>
              </a:lnSpc>
              <a:spcBef>
                <a:spcPts val="1000"/>
              </a:spcBef>
              <a:spcAft>
                <a:spcPts val="0"/>
              </a:spcAft>
              <a:buClr>
                <a:srgbClr val="000000"/>
              </a:buClr>
              <a:buSzPts val="1800"/>
              <a:buChar char="●"/>
            </a:pPr>
            <a:r>
              <a:rPr lang="en" sz="1800" dirty="0">
                <a:solidFill>
                  <a:srgbClr val="00244F"/>
                </a:solidFill>
              </a:rPr>
              <a:t>Date and time?  </a:t>
            </a:r>
            <a:r>
              <a:rPr lang="en" sz="1400" dirty="0">
                <a:solidFill>
                  <a:srgbClr val="004AA6"/>
                </a:solidFill>
              </a:rPr>
              <a:t>e.g. </a:t>
            </a:r>
            <a:r>
              <a:rPr lang="en" sz="1400" i="1" dirty="0">
                <a:solidFill>
                  <a:srgbClr val="004AA6"/>
                </a:solidFill>
              </a:rPr>
              <a:t> August 26, 2019 from </a:t>
            </a:r>
            <a:r>
              <a:rPr lang="en-US" sz="1400" i="1" dirty="0">
                <a:solidFill>
                  <a:srgbClr val="004AA6"/>
                </a:solidFill>
              </a:rPr>
              <a:t>5:00pm – 6:00pm</a:t>
            </a:r>
            <a:endParaRPr sz="1400" i="1" dirty="0">
              <a:solidFill>
                <a:srgbClr val="004AA6"/>
              </a:solidFill>
            </a:endParaRPr>
          </a:p>
          <a:p>
            <a:pPr marL="457200" lvl="0" indent="-342900" algn="l" rtl="0">
              <a:lnSpc>
                <a:spcPct val="100000"/>
              </a:lnSpc>
              <a:spcBef>
                <a:spcPts val="1000"/>
              </a:spcBef>
              <a:spcAft>
                <a:spcPts val="0"/>
              </a:spcAft>
              <a:buClr>
                <a:srgbClr val="000000"/>
              </a:buClr>
              <a:buSzPts val="1800"/>
              <a:buChar char="●"/>
            </a:pPr>
            <a:r>
              <a:rPr lang="en" sz="1800" dirty="0">
                <a:solidFill>
                  <a:srgbClr val="00244F"/>
                </a:solidFill>
              </a:rPr>
              <a:t>How did you control the settings, the environment, and the camera to meet your epsilon requirement?</a:t>
            </a:r>
            <a:endParaRPr sz="1800" dirty="0">
              <a:solidFill>
                <a:srgbClr val="00244F"/>
              </a:solidFill>
            </a:endParaRPr>
          </a:p>
          <a:p>
            <a:pPr marL="457200" lvl="0" indent="0" algn="l" rtl="0">
              <a:lnSpc>
                <a:spcPct val="100000"/>
              </a:lnSpc>
              <a:spcBef>
                <a:spcPts val="1000"/>
              </a:spcBef>
              <a:spcAft>
                <a:spcPts val="0"/>
              </a:spcAft>
              <a:buClr>
                <a:srgbClr val="004AA6"/>
              </a:buClr>
              <a:buSzPts val="3000"/>
              <a:buNone/>
            </a:pPr>
            <a:r>
              <a:rPr lang="en-US" sz="1400" i="1" dirty="0">
                <a:solidFill>
                  <a:srgbClr val="004AA6"/>
                </a:solidFill>
              </a:rPr>
              <a:t>I controlled the settings of my camera by setting putting my camera in a manual mode, where settings will not change on their own. The environment was the most difficult aspect to control as I needed to capture the traffic lights in the various stages. Where I was taking these pictures it was very unlikely that my light would ever change from ‘red’. I managed to force the lights to change by utilizing the cross-walk button, although it required a very long wait time. </a:t>
            </a:r>
            <a:endParaRPr sz="1400" i="1" dirty="0">
              <a:solidFill>
                <a:srgbClr val="004AA6"/>
              </a:solidFill>
            </a:endParaRPr>
          </a:p>
          <a:p>
            <a:pPr marL="457200" lvl="0" indent="0" algn="l" rtl="0">
              <a:lnSpc>
                <a:spcPct val="100000"/>
              </a:lnSpc>
              <a:spcBef>
                <a:spcPts val="1000"/>
              </a:spcBef>
              <a:spcAft>
                <a:spcPts val="0"/>
              </a:spcAft>
              <a:buClr>
                <a:schemeClr val="dk1"/>
              </a:buClr>
              <a:buSzPts val="3000"/>
              <a:buNone/>
            </a:pPr>
            <a:endParaRPr sz="1400" i="1" dirty="0">
              <a:solidFill>
                <a:srgbClr val="FF0000"/>
              </a:solidFill>
            </a:endParaRPr>
          </a:p>
        </p:txBody>
      </p:sp>
      <p:sp>
        <p:nvSpPr>
          <p:cNvPr id="123" name="Google Shape;123;p4"/>
          <p:cNvSpPr txBox="1"/>
          <p:nvPr/>
        </p:nvSpPr>
        <p:spPr>
          <a:xfrm>
            <a:off x="457200" y="0"/>
            <a:ext cx="8229600" cy="665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 sz="2800" b="1" i="0" u="none" strike="noStrike" cap="none">
                <a:solidFill>
                  <a:srgbClr val="00244F"/>
                </a:solidFill>
                <a:latin typeface="Arial"/>
                <a:ea typeface="Arial"/>
                <a:cs typeface="Arial"/>
                <a:sym typeface="Arial"/>
              </a:rPr>
              <a:t>Project Discussion</a:t>
            </a:r>
            <a:endParaRPr sz="2800" b="1" i="0" u="none" strike="noStrike" cap="none" dirty="0">
              <a:solidFill>
                <a:srgbClr val="00244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3" name="Picture 2" descr="A close up of a yellow traffic light next to a tree&#10;&#10;Description automatically generated">
            <a:extLst>
              <a:ext uri="{FF2B5EF4-FFF2-40B4-BE49-F238E27FC236}">
                <a16:creationId xmlns:a16="http://schemas.microsoft.com/office/drawing/2014/main" id="{F3640C2F-1E03-4AED-A58D-28CD30EB1C95}"/>
              </a:ext>
            </a:extLst>
          </p:cNvPr>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a:off x="1239500" y="428620"/>
            <a:ext cx="3448594" cy="2299063"/>
          </a:xfrm>
          <a:prstGeom prst="rect">
            <a:avLst/>
          </a:prstGeom>
        </p:spPr>
      </p:pic>
      <p:pic>
        <p:nvPicPr>
          <p:cNvPr id="128" name="Google Shape;128;p5"/>
          <p:cNvPicPr preferRelativeResize="0"/>
          <p:nvPr/>
        </p:nvPicPr>
        <p:blipFill>
          <a:blip r:embed="rId4"/>
          <a:stretch>
            <a:fillRect/>
          </a:stretch>
        </p:blipFill>
        <p:spPr>
          <a:xfrm>
            <a:off x="1244777" y="2947155"/>
            <a:ext cx="3438040" cy="1033873"/>
          </a:xfrm>
          <a:prstGeom prst="rect">
            <a:avLst/>
          </a:prstGeom>
          <a:noFill/>
          <a:ln>
            <a:noFill/>
          </a:ln>
        </p:spPr>
      </p:pic>
      <p:sp>
        <p:nvSpPr>
          <p:cNvPr id="129" name="Google Shape;129;p5"/>
          <p:cNvSpPr txBox="1">
            <a:spLocks noGrp="1"/>
          </p:cNvSpPr>
          <p:nvPr>
            <p:ph type="body" idx="1"/>
          </p:nvPr>
        </p:nvSpPr>
        <p:spPr>
          <a:xfrm>
            <a:off x="5564438" y="499075"/>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b="1" dirty="0">
                <a:solidFill>
                  <a:srgbClr val="00244F"/>
                </a:solidFill>
              </a:rPr>
              <a:t>Image 1</a:t>
            </a:r>
            <a:endParaRPr b="1" dirty="0">
              <a:solidFill>
                <a:srgbClr val="00244F"/>
              </a:solidFill>
            </a:endParaRPr>
          </a:p>
        </p:txBody>
      </p:sp>
      <p:sp>
        <p:nvSpPr>
          <p:cNvPr id="130" name="Google Shape;130;p5"/>
          <p:cNvSpPr txBox="1"/>
          <p:nvPr/>
        </p:nvSpPr>
        <p:spPr>
          <a:xfrm>
            <a:off x="4983480" y="1014984"/>
            <a:ext cx="3839100" cy="370244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Description:</a:t>
            </a: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200" dirty="0">
                <a:solidFill>
                  <a:srgbClr val="004AA6"/>
                </a:solidFill>
                <a:latin typeface="Calibri"/>
                <a:ea typeface="Calibri"/>
                <a:cs typeface="Calibri"/>
                <a:sym typeface="Calibri"/>
              </a:rPr>
              <a:t>Image of a traffic light where the ‘red’ light is illuminated. These pictures were taken by placing my camera on a large metal box near the road. </a:t>
            </a:r>
            <a:endParaRPr sz="1200" b="0" i="0" u="none" strike="noStrike" cap="none"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dirty="0">
                <a:solidFill>
                  <a:srgbClr val="004AA6"/>
                </a:solidFill>
                <a:latin typeface="Arial"/>
                <a:ea typeface="Arial"/>
                <a:cs typeface="Arial"/>
                <a:sym typeface="Arial"/>
              </a:rPr>
              <a:t>	</a:t>
            </a:r>
            <a:endParaRPr sz="1200" b="0" i="0" u="none" strike="noStrike" cap="none" dirty="0">
              <a:solidFill>
                <a:srgbClr val="004AA6"/>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4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Camera settings:</a:t>
            </a: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200" b="1" i="0" u="none" strike="noStrike" cap="none" dirty="0">
                <a:solidFill>
                  <a:srgbClr val="004AA6"/>
                </a:solidFill>
                <a:latin typeface="Calibri"/>
                <a:ea typeface="Calibri"/>
                <a:cs typeface="Calibri"/>
                <a:sym typeface="Calibri"/>
              </a:rPr>
              <a:t>Exposure: </a:t>
            </a:r>
            <a:r>
              <a:rPr lang="en-US" sz="1200" i="0" u="none" strike="noStrike" cap="none" dirty="0">
                <a:solidFill>
                  <a:srgbClr val="004AA6"/>
                </a:solidFill>
                <a:latin typeface="Calibri"/>
                <a:ea typeface="Calibri"/>
                <a:cs typeface="Calibri"/>
                <a:sym typeface="Calibri"/>
              </a:rPr>
              <a:t>1/160sec</a:t>
            </a:r>
          </a:p>
          <a:p>
            <a:pPr marL="0" marR="0" lvl="0" indent="0" algn="l" rtl="0">
              <a:lnSpc>
                <a:spcPct val="100000"/>
              </a:lnSpc>
              <a:spcBef>
                <a:spcPts val="0"/>
              </a:spcBef>
              <a:spcAft>
                <a:spcPts val="0"/>
              </a:spcAft>
              <a:buClr>
                <a:srgbClr val="000000"/>
              </a:buClr>
              <a:buSzPts val="1400"/>
              <a:buFont typeface="Arial"/>
              <a:buNone/>
            </a:pPr>
            <a:r>
              <a:rPr lang="en-US" sz="1200" b="1" dirty="0">
                <a:solidFill>
                  <a:srgbClr val="004AA6"/>
                </a:solidFill>
                <a:latin typeface="Calibri"/>
                <a:ea typeface="Calibri"/>
                <a:cs typeface="Calibri"/>
                <a:sym typeface="Calibri"/>
              </a:rPr>
              <a:t>Exposure Bias: </a:t>
            </a:r>
            <a:r>
              <a:rPr lang="en-US" sz="1200" dirty="0">
                <a:solidFill>
                  <a:srgbClr val="004AA6"/>
                </a:solidFill>
                <a:latin typeface="Calibri"/>
                <a:ea typeface="Calibri"/>
                <a:cs typeface="Calibri"/>
                <a:sym typeface="Calibri"/>
              </a:rPr>
              <a:t>0 step</a:t>
            </a:r>
            <a:endParaRPr lang="en-US" sz="1200" i="0" u="none" strike="noStrike" cap="none"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 sz="1200" b="1" i="0" u="none" strike="noStrike" cap="none" dirty="0">
                <a:solidFill>
                  <a:srgbClr val="004AA6"/>
                </a:solidFill>
                <a:latin typeface="Calibri"/>
                <a:ea typeface="Calibri"/>
                <a:cs typeface="Calibri"/>
                <a:sym typeface="Calibri"/>
              </a:rPr>
              <a:t>Apertu</a:t>
            </a:r>
            <a:r>
              <a:rPr lang="en" sz="1200" b="1" dirty="0">
                <a:solidFill>
                  <a:srgbClr val="004AA6"/>
                </a:solidFill>
                <a:latin typeface="Calibri"/>
                <a:ea typeface="Calibri"/>
                <a:cs typeface="Calibri"/>
                <a:sym typeface="Calibri"/>
              </a:rPr>
              <a:t>re: </a:t>
            </a:r>
            <a:r>
              <a:rPr lang="en" sz="1200" dirty="0">
                <a:solidFill>
                  <a:srgbClr val="004AA6"/>
                </a:solidFill>
                <a:latin typeface="Calibri"/>
                <a:ea typeface="Calibri"/>
                <a:cs typeface="Calibri"/>
                <a:sym typeface="Calibri"/>
              </a:rPr>
              <a:t>4.96875</a:t>
            </a:r>
          </a:p>
          <a:p>
            <a:pPr marL="0" marR="0" lvl="0" indent="0" algn="l" rtl="0">
              <a:lnSpc>
                <a:spcPct val="100000"/>
              </a:lnSpc>
              <a:spcBef>
                <a:spcPts val="0"/>
              </a:spcBef>
              <a:spcAft>
                <a:spcPts val="0"/>
              </a:spcAft>
              <a:buClr>
                <a:srgbClr val="000000"/>
              </a:buClr>
              <a:buSzPts val="1400"/>
              <a:buFont typeface="Arial"/>
              <a:buNone/>
            </a:pPr>
            <a:r>
              <a:rPr lang="en-US" sz="1200" b="1" i="0" u="none" strike="noStrike" cap="none" dirty="0">
                <a:solidFill>
                  <a:srgbClr val="004AA6"/>
                </a:solidFill>
                <a:latin typeface="Calibri"/>
                <a:ea typeface="Calibri"/>
                <a:cs typeface="Calibri"/>
                <a:sym typeface="Calibri"/>
              </a:rPr>
              <a:t>ISO Speed: </a:t>
            </a:r>
            <a:r>
              <a:rPr lang="en-US" sz="1200" i="0" u="none" strike="noStrike" cap="none" dirty="0">
                <a:solidFill>
                  <a:srgbClr val="004AA6"/>
                </a:solidFill>
                <a:latin typeface="Calibri"/>
                <a:ea typeface="Calibri"/>
                <a:cs typeface="Calibri"/>
                <a:sym typeface="Calibri"/>
              </a:rPr>
              <a:t>ISO-160</a:t>
            </a:r>
          </a:p>
          <a:p>
            <a:pPr marL="0" marR="0" lvl="0" indent="0" algn="l" rtl="0">
              <a:lnSpc>
                <a:spcPct val="100000"/>
              </a:lnSpc>
              <a:spcBef>
                <a:spcPts val="0"/>
              </a:spcBef>
              <a:spcAft>
                <a:spcPts val="0"/>
              </a:spcAft>
              <a:buClr>
                <a:srgbClr val="000000"/>
              </a:buClr>
              <a:buSzPts val="1400"/>
              <a:buFont typeface="Arial"/>
              <a:buNone/>
            </a:pPr>
            <a:r>
              <a:rPr lang="en-US" sz="1200" b="1" dirty="0">
                <a:solidFill>
                  <a:srgbClr val="004AA6"/>
                </a:solidFill>
                <a:latin typeface="Calibri"/>
                <a:ea typeface="Calibri"/>
                <a:cs typeface="Calibri"/>
                <a:sym typeface="Calibri"/>
              </a:rPr>
              <a:t>F-Stop: </a:t>
            </a:r>
            <a:r>
              <a:rPr lang="en-US" sz="1200" dirty="0">
                <a:solidFill>
                  <a:srgbClr val="004AA6"/>
                </a:solidFill>
                <a:latin typeface="Calibri"/>
                <a:ea typeface="Calibri"/>
                <a:cs typeface="Calibri"/>
                <a:sym typeface="Calibri"/>
              </a:rPr>
              <a:t>f/8</a:t>
            </a:r>
          </a:p>
          <a:p>
            <a:pPr marL="0" marR="0" lvl="0" indent="0" algn="l" rtl="0">
              <a:lnSpc>
                <a:spcPct val="100000"/>
              </a:lnSpc>
              <a:spcBef>
                <a:spcPts val="0"/>
              </a:spcBef>
              <a:spcAft>
                <a:spcPts val="0"/>
              </a:spcAft>
              <a:buClr>
                <a:srgbClr val="000000"/>
              </a:buClr>
              <a:buSzPts val="1400"/>
              <a:buFont typeface="Arial"/>
              <a:buNone/>
            </a:pPr>
            <a:r>
              <a:rPr lang="en-US" sz="1200" b="1" i="0" u="none" strike="noStrike" cap="none" dirty="0">
                <a:solidFill>
                  <a:srgbClr val="004AA6"/>
                </a:solidFill>
                <a:latin typeface="Calibri"/>
                <a:ea typeface="Calibri"/>
                <a:cs typeface="Calibri"/>
                <a:sym typeface="Calibri"/>
              </a:rPr>
              <a:t>Focal Length: </a:t>
            </a:r>
            <a:r>
              <a:rPr lang="en-US" sz="1200" i="0" u="none" strike="noStrike" cap="none" dirty="0">
                <a:solidFill>
                  <a:srgbClr val="004AA6"/>
                </a:solidFill>
                <a:latin typeface="Calibri"/>
                <a:ea typeface="Calibri"/>
                <a:cs typeface="Calibri"/>
                <a:sym typeface="Calibri"/>
              </a:rPr>
              <a:t>50mm</a:t>
            </a:r>
          </a:p>
          <a:p>
            <a:pPr marL="0" marR="0" lvl="0" indent="0" algn="l" rtl="0">
              <a:lnSpc>
                <a:spcPct val="100000"/>
              </a:lnSpc>
              <a:spcBef>
                <a:spcPts val="0"/>
              </a:spcBef>
              <a:spcAft>
                <a:spcPts val="0"/>
              </a:spcAft>
              <a:buClr>
                <a:srgbClr val="000000"/>
              </a:buClr>
              <a:buSzPts val="1400"/>
              <a:buFont typeface="Arial"/>
              <a:buNone/>
            </a:pPr>
            <a:r>
              <a:rPr lang="en-US" sz="1200" b="1" i="0" u="none" strike="noStrike" cap="none" dirty="0">
                <a:solidFill>
                  <a:srgbClr val="004AA6"/>
                </a:solidFill>
                <a:latin typeface="Calibri"/>
                <a:ea typeface="Calibri"/>
                <a:cs typeface="Calibri"/>
                <a:sym typeface="Calibri"/>
              </a:rPr>
              <a:t>Original Dimen</a:t>
            </a:r>
            <a:r>
              <a:rPr lang="en-US" sz="1200" b="1" dirty="0">
                <a:solidFill>
                  <a:srgbClr val="004AA6"/>
                </a:solidFill>
                <a:latin typeface="Calibri"/>
                <a:ea typeface="Calibri"/>
                <a:cs typeface="Calibri"/>
                <a:sym typeface="Calibri"/>
              </a:rPr>
              <a:t>sions: </a:t>
            </a:r>
            <a:r>
              <a:rPr lang="en-US" sz="1200" dirty="0">
                <a:solidFill>
                  <a:srgbClr val="004AA6"/>
                </a:solidFill>
                <a:latin typeface="Calibri"/>
                <a:ea typeface="Calibri"/>
                <a:cs typeface="Calibri"/>
                <a:sym typeface="Calibri"/>
              </a:rPr>
              <a:t>6000x4000 pixels</a:t>
            </a:r>
          </a:p>
          <a:p>
            <a:pPr marL="0" marR="0" lvl="0" indent="0" algn="l" rtl="0">
              <a:lnSpc>
                <a:spcPct val="100000"/>
              </a:lnSpc>
              <a:spcBef>
                <a:spcPts val="0"/>
              </a:spcBef>
              <a:spcAft>
                <a:spcPts val="0"/>
              </a:spcAft>
              <a:buClr>
                <a:srgbClr val="000000"/>
              </a:buClr>
              <a:buSzPts val="1400"/>
              <a:buFont typeface="Arial"/>
              <a:buNone/>
            </a:pPr>
            <a:r>
              <a:rPr lang="en-US" sz="1200" b="1" i="0" u="none" strike="noStrike" cap="none" dirty="0">
                <a:solidFill>
                  <a:srgbClr val="004AA6"/>
                </a:solidFill>
                <a:latin typeface="Calibri"/>
                <a:ea typeface="Calibri"/>
                <a:cs typeface="Calibri"/>
                <a:sym typeface="Calibri"/>
              </a:rPr>
              <a:t>Focused </a:t>
            </a:r>
            <a:r>
              <a:rPr lang="en-US" sz="1200" b="1" dirty="0">
                <a:solidFill>
                  <a:srgbClr val="004AA6"/>
                </a:solidFill>
                <a:latin typeface="Calibri"/>
                <a:ea typeface="Calibri"/>
                <a:cs typeface="Calibri"/>
                <a:sym typeface="Calibri"/>
              </a:rPr>
              <a:t>Dimensions: </a:t>
            </a:r>
            <a:r>
              <a:rPr lang="en-US" sz="1200" dirty="0">
                <a:solidFill>
                  <a:srgbClr val="004AA6"/>
                </a:solidFill>
                <a:latin typeface="Calibri"/>
                <a:ea typeface="Calibri"/>
                <a:cs typeface="Calibri"/>
                <a:sym typeface="Calibri"/>
              </a:rPr>
              <a:t>1676x504 pixels</a:t>
            </a:r>
            <a:endParaRPr lang="en" sz="1200" b="1" i="0" u="none" strike="noStrike" cap="none"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1" u="none" strike="noStrike" cap="none" dirty="0">
              <a:solidFill>
                <a:srgbClr val="000000"/>
              </a:solidFill>
              <a:latin typeface="Arial"/>
              <a:ea typeface="Arial"/>
              <a:cs typeface="Arial"/>
              <a:sym typeface="Arial"/>
            </a:endParaRPr>
          </a:p>
        </p:txBody>
      </p:sp>
      <p:sp>
        <p:nvSpPr>
          <p:cNvPr id="4" name="Rectangle: Rounded Corners 3">
            <a:extLst>
              <a:ext uri="{FF2B5EF4-FFF2-40B4-BE49-F238E27FC236}">
                <a16:creationId xmlns:a16="http://schemas.microsoft.com/office/drawing/2014/main" id="{51BC7E8B-2724-4034-ACEE-0FE085B71ACB}"/>
              </a:ext>
            </a:extLst>
          </p:cNvPr>
          <p:cNvSpPr/>
          <p:nvPr/>
        </p:nvSpPr>
        <p:spPr>
          <a:xfrm>
            <a:off x="2195945" y="1095935"/>
            <a:ext cx="1420091" cy="545829"/>
          </a:xfrm>
          <a:prstGeom prst="round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Curved Right 7">
            <a:extLst>
              <a:ext uri="{FF2B5EF4-FFF2-40B4-BE49-F238E27FC236}">
                <a16:creationId xmlns:a16="http://schemas.microsoft.com/office/drawing/2014/main" id="{39DA0790-736E-4CD8-BBFF-4FF4F84DDB91}"/>
              </a:ext>
            </a:extLst>
          </p:cNvPr>
          <p:cNvSpPr/>
          <p:nvPr/>
        </p:nvSpPr>
        <p:spPr>
          <a:xfrm>
            <a:off x="1506637" y="1256883"/>
            <a:ext cx="689308" cy="1878924"/>
          </a:xfrm>
          <a:prstGeom prst="curvedRightArrow">
            <a:avLst/>
          </a:prstGeom>
          <a:solidFill>
            <a:schemeClr val="bg1">
              <a:lumMod val="95000"/>
            </a:schemeClr>
          </a:solidFill>
          <a:ln>
            <a:solidFill>
              <a:srgbClr val="30AC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6"/>
          <p:cNvSpPr txBox="1">
            <a:spLocks noGrp="1"/>
          </p:cNvSpPr>
          <p:nvPr>
            <p:ph type="body" idx="1"/>
          </p:nvPr>
        </p:nvSpPr>
        <p:spPr>
          <a:xfrm>
            <a:off x="5564438" y="499075"/>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b="1">
                <a:solidFill>
                  <a:srgbClr val="00244F"/>
                </a:solidFill>
              </a:rPr>
              <a:t>Image 2</a:t>
            </a:r>
            <a:endParaRPr b="1" dirty="0">
              <a:solidFill>
                <a:srgbClr val="00244F"/>
              </a:solidFill>
            </a:endParaRPr>
          </a:p>
        </p:txBody>
      </p:sp>
      <p:sp>
        <p:nvSpPr>
          <p:cNvPr id="136" name="Google Shape;136;p6"/>
          <p:cNvSpPr txBox="1"/>
          <p:nvPr/>
        </p:nvSpPr>
        <p:spPr>
          <a:xfrm>
            <a:off x="4984100" y="1018675"/>
            <a:ext cx="3839100" cy="3779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Description:</a:t>
            </a: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200" dirty="0">
                <a:solidFill>
                  <a:srgbClr val="004AA6"/>
                </a:solidFill>
                <a:latin typeface="Calibri"/>
                <a:ea typeface="Calibri"/>
                <a:cs typeface="Calibri"/>
                <a:sym typeface="Calibri"/>
              </a:rPr>
              <a:t>Image of a traffic light with the ‘yellow’ light illuminated. It was a slightly windy day, as such the background vegetation moved in the various images. </a:t>
            </a:r>
            <a:endParaRPr sz="1200" b="0" i="0" u="none" strike="noStrike" cap="none"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dirty="0">
                <a:solidFill>
                  <a:srgbClr val="00244F"/>
                </a:solidFill>
                <a:latin typeface="Arial"/>
                <a:ea typeface="Arial"/>
                <a:cs typeface="Arial"/>
                <a:sym typeface="Arial"/>
              </a:rPr>
              <a:t>	</a:t>
            </a:r>
            <a:endParaRPr sz="12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Camera settings:</a:t>
            </a:r>
            <a:endParaRPr sz="1400" b="0" i="0" u="none" strike="noStrike" cap="none" dirty="0">
              <a:solidFill>
                <a:srgbClr val="00244F"/>
              </a:solidFill>
              <a:latin typeface="Arial"/>
              <a:ea typeface="Arial"/>
              <a:cs typeface="Arial"/>
              <a:sym typeface="Arial"/>
            </a:endParaRPr>
          </a:p>
          <a:p>
            <a:pPr lvl="0">
              <a:buSzPts val="1400"/>
            </a:pPr>
            <a:r>
              <a:rPr lang="en-US" sz="1200" b="1" dirty="0">
                <a:solidFill>
                  <a:srgbClr val="004AA6"/>
                </a:solidFill>
                <a:latin typeface="Calibri"/>
                <a:ea typeface="Calibri"/>
                <a:cs typeface="Calibri"/>
                <a:sym typeface="Calibri"/>
              </a:rPr>
              <a:t>Exposure: </a:t>
            </a:r>
            <a:r>
              <a:rPr lang="en-US" sz="1200" dirty="0">
                <a:solidFill>
                  <a:srgbClr val="004AA6"/>
                </a:solidFill>
                <a:latin typeface="Calibri"/>
                <a:ea typeface="Calibri"/>
                <a:cs typeface="Calibri"/>
                <a:sym typeface="Calibri"/>
              </a:rPr>
              <a:t>1/160sec</a:t>
            </a:r>
          </a:p>
          <a:p>
            <a:pPr lvl="0">
              <a:buSzPts val="1400"/>
            </a:pPr>
            <a:r>
              <a:rPr lang="en-US" sz="1200" b="1" dirty="0">
                <a:solidFill>
                  <a:srgbClr val="004AA6"/>
                </a:solidFill>
                <a:latin typeface="Calibri"/>
                <a:ea typeface="Calibri"/>
                <a:cs typeface="Calibri"/>
                <a:sym typeface="Calibri"/>
              </a:rPr>
              <a:t>Exposure Bias: </a:t>
            </a:r>
            <a:r>
              <a:rPr lang="en-US" sz="1200" dirty="0">
                <a:solidFill>
                  <a:srgbClr val="004AA6"/>
                </a:solidFill>
                <a:latin typeface="Calibri"/>
                <a:ea typeface="Calibri"/>
                <a:cs typeface="Calibri"/>
                <a:sym typeface="Calibri"/>
              </a:rPr>
              <a:t>0 step</a:t>
            </a:r>
          </a:p>
          <a:p>
            <a:pPr lvl="0">
              <a:buSzPts val="1400"/>
            </a:pPr>
            <a:r>
              <a:rPr lang="en" sz="1200" b="1" dirty="0">
                <a:solidFill>
                  <a:srgbClr val="004AA6"/>
                </a:solidFill>
                <a:latin typeface="Calibri"/>
                <a:ea typeface="Calibri"/>
                <a:cs typeface="Calibri"/>
                <a:sym typeface="Calibri"/>
              </a:rPr>
              <a:t>Aperture: </a:t>
            </a:r>
            <a:r>
              <a:rPr lang="en" sz="1200" dirty="0">
                <a:solidFill>
                  <a:srgbClr val="004AA6"/>
                </a:solidFill>
                <a:latin typeface="Calibri"/>
                <a:ea typeface="Calibri"/>
                <a:cs typeface="Calibri"/>
                <a:sym typeface="Calibri"/>
              </a:rPr>
              <a:t>4.96875</a:t>
            </a:r>
          </a:p>
          <a:p>
            <a:pPr lvl="0">
              <a:buSzPts val="1400"/>
            </a:pPr>
            <a:r>
              <a:rPr lang="en-US" sz="1200" b="1" dirty="0">
                <a:solidFill>
                  <a:srgbClr val="004AA6"/>
                </a:solidFill>
                <a:latin typeface="Calibri"/>
                <a:ea typeface="Calibri"/>
                <a:cs typeface="Calibri"/>
                <a:sym typeface="Calibri"/>
              </a:rPr>
              <a:t>ISO Speed: </a:t>
            </a:r>
            <a:r>
              <a:rPr lang="en-US" sz="1200" dirty="0">
                <a:solidFill>
                  <a:srgbClr val="004AA6"/>
                </a:solidFill>
                <a:latin typeface="Calibri"/>
                <a:ea typeface="Calibri"/>
                <a:cs typeface="Calibri"/>
                <a:sym typeface="Calibri"/>
              </a:rPr>
              <a:t>ISO-320</a:t>
            </a:r>
          </a:p>
          <a:p>
            <a:pPr lvl="0">
              <a:buSzPts val="1400"/>
            </a:pPr>
            <a:r>
              <a:rPr lang="en-US" sz="1200" b="1" dirty="0">
                <a:solidFill>
                  <a:srgbClr val="004AA6"/>
                </a:solidFill>
                <a:latin typeface="Calibri"/>
                <a:ea typeface="Calibri"/>
                <a:cs typeface="Calibri"/>
                <a:sym typeface="Calibri"/>
              </a:rPr>
              <a:t>F-Stop: </a:t>
            </a:r>
            <a:r>
              <a:rPr lang="en-US" sz="1200" dirty="0">
                <a:solidFill>
                  <a:srgbClr val="004AA6"/>
                </a:solidFill>
                <a:latin typeface="Calibri"/>
                <a:ea typeface="Calibri"/>
                <a:cs typeface="Calibri"/>
                <a:sym typeface="Calibri"/>
              </a:rPr>
              <a:t>f/8</a:t>
            </a:r>
          </a:p>
          <a:p>
            <a:pPr lvl="0">
              <a:buSzPts val="1400"/>
            </a:pPr>
            <a:r>
              <a:rPr lang="en-US" sz="1200" b="1" dirty="0">
                <a:solidFill>
                  <a:srgbClr val="004AA6"/>
                </a:solidFill>
                <a:latin typeface="Calibri"/>
                <a:ea typeface="Calibri"/>
                <a:cs typeface="Calibri"/>
                <a:sym typeface="Calibri"/>
              </a:rPr>
              <a:t>Focal Length: </a:t>
            </a:r>
            <a:r>
              <a:rPr lang="en-US" sz="1200" dirty="0">
                <a:solidFill>
                  <a:srgbClr val="004AA6"/>
                </a:solidFill>
                <a:latin typeface="Calibri"/>
                <a:ea typeface="Calibri"/>
                <a:cs typeface="Calibri"/>
                <a:sym typeface="Calibri"/>
              </a:rPr>
              <a:t>50mm</a:t>
            </a:r>
          </a:p>
          <a:p>
            <a:pPr lvl="0">
              <a:buSzPts val="1400"/>
            </a:pPr>
            <a:r>
              <a:rPr lang="en-US" sz="1200" b="1" dirty="0">
                <a:solidFill>
                  <a:srgbClr val="004AA6"/>
                </a:solidFill>
                <a:latin typeface="Calibri"/>
                <a:ea typeface="Calibri"/>
                <a:cs typeface="Calibri"/>
                <a:sym typeface="Calibri"/>
              </a:rPr>
              <a:t>Original Dimensions: </a:t>
            </a:r>
            <a:r>
              <a:rPr lang="en-US" sz="1200" dirty="0">
                <a:solidFill>
                  <a:srgbClr val="004AA6"/>
                </a:solidFill>
                <a:latin typeface="Calibri"/>
                <a:ea typeface="Calibri"/>
                <a:cs typeface="Calibri"/>
                <a:sym typeface="Calibri"/>
              </a:rPr>
              <a:t>6000x4000 pixels</a:t>
            </a:r>
          </a:p>
          <a:p>
            <a:pPr lvl="0">
              <a:buSzPts val="1400"/>
            </a:pPr>
            <a:r>
              <a:rPr lang="en-US" sz="1200" b="1" dirty="0">
                <a:solidFill>
                  <a:srgbClr val="004AA6"/>
                </a:solidFill>
                <a:latin typeface="Calibri"/>
                <a:ea typeface="Calibri"/>
                <a:cs typeface="Calibri"/>
                <a:sym typeface="Calibri"/>
              </a:rPr>
              <a:t>Focused Dimensions: </a:t>
            </a:r>
            <a:r>
              <a:rPr lang="en-US" sz="1200" dirty="0">
                <a:solidFill>
                  <a:srgbClr val="004AA6"/>
                </a:solidFill>
                <a:latin typeface="Calibri"/>
                <a:ea typeface="Calibri"/>
                <a:cs typeface="Calibri"/>
                <a:sym typeface="Calibri"/>
              </a:rPr>
              <a:t>1676x504 pixels</a:t>
            </a:r>
            <a:endParaRPr lang="en" sz="1200" b="1"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br>
              <a:rPr lang="en-US" sz="1400" b="0" i="1" u="none" strike="noStrike" cap="none" dirty="0">
                <a:solidFill>
                  <a:srgbClr val="00244F"/>
                </a:solidFill>
                <a:latin typeface="Arial"/>
                <a:ea typeface="Arial"/>
                <a:cs typeface="Arial"/>
                <a:sym typeface="Arial"/>
              </a:rPr>
            </a:br>
            <a:endParaRPr sz="1400" b="0" i="1" u="none" strike="noStrike" cap="none" dirty="0">
              <a:solidFill>
                <a:srgbClr val="00244F"/>
              </a:solidFill>
              <a:latin typeface="Arial"/>
              <a:ea typeface="Arial"/>
              <a:cs typeface="Arial"/>
              <a:sym typeface="Arial"/>
            </a:endParaRPr>
          </a:p>
        </p:txBody>
      </p:sp>
      <p:pic>
        <p:nvPicPr>
          <p:cNvPr id="7" name="Picture 6">
            <a:extLst>
              <a:ext uri="{FF2B5EF4-FFF2-40B4-BE49-F238E27FC236}">
                <a16:creationId xmlns:a16="http://schemas.microsoft.com/office/drawing/2014/main" id="{4E268603-4942-4572-9CAF-0BE9A6F3FD61}"/>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239500" y="428620"/>
            <a:ext cx="3448594" cy="2299062"/>
          </a:xfrm>
          <a:prstGeom prst="rect">
            <a:avLst/>
          </a:prstGeom>
        </p:spPr>
      </p:pic>
      <p:pic>
        <p:nvPicPr>
          <p:cNvPr id="8" name="Google Shape;128;p5">
            <a:extLst>
              <a:ext uri="{FF2B5EF4-FFF2-40B4-BE49-F238E27FC236}">
                <a16:creationId xmlns:a16="http://schemas.microsoft.com/office/drawing/2014/main" id="{8F23222D-DF27-4219-AE97-32D4E7F3DBA2}"/>
              </a:ext>
            </a:extLst>
          </p:cNvPr>
          <p:cNvPicPr preferRelativeResize="0"/>
          <p:nvPr/>
        </p:nvPicPr>
        <p:blipFill>
          <a:blip r:embed="rId4"/>
          <a:srcRect/>
          <a:stretch/>
        </p:blipFill>
        <p:spPr>
          <a:xfrm>
            <a:off x="1244778" y="2947155"/>
            <a:ext cx="3438037" cy="1033873"/>
          </a:xfrm>
          <a:prstGeom prst="rect">
            <a:avLst/>
          </a:prstGeom>
          <a:noFill/>
          <a:ln>
            <a:noFill/>
          </a:ln>
        </p:spPr>
      </p:pic>
      <p:sp>
        <p:nvSpPr>
          <p:cNvPr id="9" name="Rectangle: Rounded Corners 8">
            <a:extLst>
              <a:ext uri="{FF2B5EF4-FFF2-40B4-BE49-F238E27FC236}">
                <a16:creationId xmlns:a16="http://schemas.microsoft.com/office/drawing/2014/main" id="{52EACD34-404C-472A-91EF-37AAE90B7D5A}"/>
              </a:ext>
            </a:extLst>
          </p:cNvPr>
          <p:cNvSpPr/>
          <p:nvPr/>
        </p:nvSpPr>
        <p:spPr>
          <a:xfrm>
            <a:off x="2195945" y="1095935"/>
            <a:ext cx="1420091" cy="545829"/>
          </a:xfrm>
          <a:prstGeom prst="round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Curved Right 9">
            <a:extLst>
              <a:ext uri="{FF2B5EF4-FFF2-40B4-BE49-F238E27FC236}">
                <a16:creationId xmlns:a16="http://schemas.microsoft.com/office/drawing/2014/main" id="{74E47EFB-EE87-4FC2-8905-FDABD925F600}"/>
              </a:ext>
            </a:extLst>
          </p:cNvPr>
          <p:cNvSpPr/>
          <p:nvPr/>
        </p:nvSpPr>
        <p:spPr>
          <a:xfrm>
            <a:off x="1506637" y="1256883"/>
            <a:ext cx="689308" cy="1878924"/>
          </a:xfrm>
          <a:prstGeom prst="curvedRightArrow">
            <a:avLst/>
          </a:prstGeom>
          <a:solidFill>
            <a:schemeClr val="bg1">
              <a:lumMod val="95000"/>
            </a:schemeClr>
          </a:solidFill>
          <a:ln>
            <a:solidFill>
              <a:srgbClr val="30AC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7"/>
          <p:cNvSpPr txBox="1">
            <a:spLocks noGrp="1"/>
          </p:cNvSpPr>
          <p:nvPr>
            <p:ph type="body" idx="1"/>
          </p:nvPr>
        </p:nvSpPr>
        <p:spPr>
          <a:xfrm>
            <a:off x="5564438" y="499075"/>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b="1">
                <a:solidFill>
                  <a:srgbClr val="00244F"/>
                </a:solidFill>
              </a:rPr>
              <a:t>Image 3</a:t>
            </a:r>
            <a:endParaRPr b="1" dirty="0">
              <a:solidFill>
                <a:srgbClr val="00244F"/>
              </a:solidFill>
            </a:endParaRPr>
          </a:p>
        </p:txBody>
      </p:sp>
      <p:sp>
        <p:nvSpPr>
          <p:cNvPr id="143" name="Google Shape;143;p7"/>
          <p:cNvSpPr txBox="1"/>
          <p:nvPr/>
        </p:nvSpPr>
        <p:spPr>
          <a:xfrm>
            <a:off x="4984100" y="1018675"/>
            <a:ext cx="3839100" cy="3779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Description:</a:t>
            </a: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US" sz="1200" b="0" i="0" u="none" strike="noStrike" cap="none" dirty="0">
                <a:solidFill>
                  <a:srgbClr val="004AA6"/>
                </a:solidFill>
                <a:latin typeface="Calibri"/>
                <a:ea typeface="Calibri"/>
                <a:cs typeface="Calibri"/>
                <a:sym typeface="Calibri"/>
              </a:rPr>
              <a:t>This is an image of a traffic light with the ‘green’ light illuminated. </a:t>
            </a:r>
            <a:endParaRPr sz="1200" b="0" i="0" u="none" strike="noStrike" cap="none"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dirty="0">
                <a:solidFill>
                  <a:srgbClr val="00244F"/>
                </a:solidFill>
                <a:latin typeface="Arial"/>
                <a:ea typeface="Arial"/>
                <a:cs typeface="Arial"/>
                <a:sym typeface="Arial"/>
              </a:rPr>
              <a:t>	</a:t>
            </a:r>
            <a:endParaRPr sz="12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Camera settings:</a:t>
            </a:r>
            <a:endParaRPr sz="1400" b="0" i="0" u="none" strike="noStrike" cap="none" dirty="0">
              <a:solidFill>
                <a:srgbClr val="00244F"/>
              </a:solidFill>
              <a:latin typeface="Arial"/>
              <a:ea typeface="Arial"/>
              <a:cs typeface="Arial"/>
              <a:sym typeface="Arial"/>
            </a:endParaRPr>
          </a:p>
          <a:p>
            <a:pPr lvl="0">
              <a:buSzPts val="1400"/>
            </a:pPr>
            <a:r>
              <a:rPr lang="en-US" sz="1200" b="1" dirty="0">
                <a:solidFill>
                  <a:srgbClr val="004AA6"/>
                </a:solidFill>
                <a:latin typeface="Calibri"/>
                <a:ea typeface="Calibri"/>
                <a:cs typeface="Calibri"/>
                <a:sym typeface="Calibri"/>
              </a:rPr>
              <a:t>Exposure: </a:t>
            </a:r>
            <a:r>
              <a:rPr lang="en-US" sz="1200" dirty="0">
                <a:solidFill>
                  <a:srgbClr val="004AA6"/>
                </a:solidFill>
                <a:latin typeface="Calibri"/>
                <a:ea typeface="Calibri"/>
                <a:cs typeface="Calibri"/>
                <a:sym typeface="Calibri"/>
              </a:rPr>
              <a:t>1/160sec</a:t>
            </a:r>
          </a:p>
          <a:p>
            <a:pPr lvl="0">
              <a:buSzPts val="1400"/>
            </a:pPr>
            <a:r>
              <a:rPr lang="en-US" sz="1200" b="1" dirty="0">
                <a:solidFill>
                  <a:srgbClr val="004AA6"/>
                </a:solidFill>
                <a:latin typeface="Calibri"/>
                <a:ea typeface="Calibri"/>
                <a:cs typeface="Calibri"/>
                <a:sym typeface="Calibri"/>
              </a:rPr>
              <a:t>Exposure Bias: </a:t>
            </a:r>
            <a:r>
              <a:rPr lang="en-US" sz="1200" dirty="0">
                <a:solidFill>
                  <a:srgbClr val="004AA6"/>
                </a:solidFill>
                <a:latin typeface="Calibri"/>
                <a:ea typeface="Calibri"/>
                <a:cs typeface="Calibri"/>
                <a:sym typeface="Calibri"/>
              </a:rPr>
              <a:t>0 step</a:t>
            </a:r>
          </a:p>
          <a:p>
            <a:pPr lvl="0">
              <a:buSzPts val="1400"/>
            </a:pPr>
            <a:r>
              <a:rPr lang="en" sz="1200" b="1" dirty="0">
                <a:solidFill>
                  <a:srgbClr val="004AA6"/>
                </a:solidFill>
                <a:latin typeface="Calibri"/>
                <a:ea typeface="Calibri"/>
                <a:cs typeface="Calibri"/>
                <a:sym typeface="Calibri"/>
              </a:rPr>
              <a:t>Aperture: </a:t>
            </a:r>
            <a:r>
              <a:rPr lang="en" sz="1200" dirty="0">
                <a:solidFill>
                  <a:srgbClr val="004AA6"/>
                </a:solidFill>
                <a:latin typeface="Calibri"/>
                <a:ea typeface="Calibri"/>
                <a:cs typeface="Calibri"/>
                <a:sym typeface="Calibri"/>
              </a:rPr>
              <a:t>4.96875</a:t>
            </a:r>
          </a:p>
          <a:p>
            <a:pPr lvl="0">
              <a:buSzPts val="1400"/>
            </a:pPr>
            <a:r>
              <a:rPr lang="en-US" sz="1200" b="1" dirty="0">
                <a:solidFill>
                  <a:srgbClr val="004AA6"/>
                </a:solidFill>
                <a:latin typeface="Calibri"/>
                <a:ea typeface="Calibri"/>
                <a:cs typeface="Calibri"/>
                <a:sym typeface="Calibri"/>
              </a:rPr>
              <a:t>ISO Speed: </a:t>
            </a:r>
            <a:r>
              <a:rPr lang="en-US" sz="1200" dirty="0">
                <a:solidFill>
                  <a:srgbClr val="004AA6"/>
                </a:solidFill>
                <a:latin typeface="Calibri"/>
                <a:ea typeface="Calibri"/>
                <a:cs typeface="Calibri"/>
                <a:sym typeface="Calibri"/>
              </a:rPr>
              <a:t>ISO-640</a:t>
            </a:r>
          </a:p>
          <a:p>
            <a:pPr lvl="0">
              <a:buSzPts val="1400"/>
            </a:pPr>
            <a:r>
              <a:rPr lang="en-US" sz="1200" b="1" dirty="0">
                <a:solidFill>
                  <a:srgbClr val="004AA6"/>
                </a:solidFill>
                <a:latin typeface="Calibri"/>
                <a:ea typeface="Calibri"/>
                <a:cs typeface="Calibri"/>
                <a:sym typeface="Calibri"/>
              </a:rPr>
              <a:t>F-Stop: </a:t>
            </a:r>
            <a:r>
              <a:rPr lang="en-US" sz="1200" dirty="0">
                <a:solidFill>
                  <a:srgbClr val="004AA6"/>
                </a:solidFill>
                <a:latin typeface="Calibri"/>
                <a:ea typeface="Calibri"/>
                <a:cs typeface="Calibri"/>
                <a:sym typeface="Calibri"/>
              </a:rPr>
              <a:t>f/8</a:t>
            </a:r>
          </a:p>
          <a:p>
            <a:pPr lvl="0">
              <a:buSzPts val="1400"/>
            </a:pPr>
            <a:r>
              <a:rPr lang="en-US" sz="1200" b="1" dirty="0">
                <a:solidFill>
                  <a:srgbClr val="004AA6"/>
                </a:solidFill>
                <a:latin typeface="Calibri"/>
                <a:ea typeface="Calibri"/>
                <a:cs typeface="Calibri"/>
                <a:sym typeface="Calibri"/>
              </a:rPr>
              <a:t>Focal Length: </a:t>
            </a:r>
            <a:r>
              <a:rPr lang="en-US" sz="1200" dirty="0">
                <a:solidFill>
                  <a:srgbClr val="004AA6"/>
                </a:solidFill>
                <a:latin typeface="Calibri"/>
                <a:ea typeface="Calibri"/>
                <a:cs typeface="Calibri"/>
                <a:sym typeface="Calibri"/>
              </a:rPr>
              <a:t>50mm</a:t>
            </a:r>
          </a:p>
          <a:p>
            <a:pPr lvl="0">
              <a:buSzPts val="1400"/>
            </a:pPr>
            <a:r>
              <a:rPr lang="en-US" sz="1200" b="1" dirty="0">
                <a:solidFill>
                  <a:srgbClr val="004AA6"/>
                </a:solidFill>
                <a:latin typeface="Calibri"/>
                <a:ea typeface="Calibri"/>
                <a:cs typeface="Calibri"/>
                <a:sym typeface="Calibri"/>
              </a:rPr>
              <a:t>Original Dimensions: </a:t>
            </a:r>
            <a:r>
              <a:rPr lang="en-US" sz="1200" dirty="0">
                <a:solidFill>
                  <a:srgbClr val="004AA6"/>
                </a:solidFill>
                <a:latin typeface="Calibri"/>
                <a:ea typeface="Calibri"/>
                <a:cs typeface="Calibri"/>
                <a:sym typeface="Calibri"/>
              </a:rPr>
              <a:t>6000x4000 pixels</a:t>
            </a:r>
          </a:p>
          <a:p>
            <a:pPr lvl="0">
              <a:buSzPts val="1400"/>
            </a:pPr>
            <a:r>
              <a:rPr lang="en-US" sz="1200" b="1" dirty="0">
                <a:solidFill>
                  <a:srgbClr val="004AA6"/>
                </a:solidFill>
                <a:latin typeface="Calibri"/>
                <a:ea typeface="Calibri"/>
                <a:cs typeface="Calibri"/>
                <a:sym typeface="Calibri"/>
              </a:rPr>
              <a:t>Focused Dimensions: </a:t>
            </a:r>
            <a:r>
              <a:rPr lang="en-US" sz="1200" dirty="0">
                <a:solidFill>
                  <a:srgbClr val="004AA6"/>
                </a:solidFill>
                <a:latin typeface="Calibri"/>
                <a:ea typeface="Calibri"/>
                <a:cs typeface="Calibri"/>
                <a:sym typeface="Calibri"/>
              </a:rPr>
              <a:t>1676x504 pixels</a:t>
            </a:r>
            <a:endParaRPr lang="en" sz="1200" b="1" dirty="0">
              <a:solidFill>
                <a:srgbClr val="004AA6"/>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lang="en-US" dirty="0">
              <a:solidFill>
                <a:srgbClr val="00244F"/>
              </a:solidFill>
            </a:endParaRPr>
          </a:p>
        </p:txBody>
      </p:sp>
      <p:pic>
        <p:nvPicPr>
          <p:cNvPr id="5" name="Picture 4">
            <a:extLst>
              <a:ext uri="{FF2B5EF4-FFF2-40B4-BE49-F238E27FC236}">
                <a16:creationId xmlns:a16="http://schemas.microsoft.com/office/drawing/2014/main" id="{7C3003B1-B286-4A41-AD29-3B20623626F4}"/>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239500" y="428620"/>
            <a:ext cx="3448594" cy="2299062"/>
          </a:xfrm>
          <a:prstGeom prst="rect">
            <a:avLst/>
          </a:prstGeom>
        </p:spPr>
      </p:pic>
      <p:pic>
        <p:nvPicPr>
          <p:cNvPr id="6" name="Google Shape;128;p5">
            <a:extLst>
              <a:ext uri="{FF2B5EF4-FFF2-40B4-BE49-F238E27FC236}">
                <a16:creationId xmlns:a16="http://schemas.microsoft.com/office/drawing/2014/main" id="{29FDEE77-5AE8-42A3-B12F-F8BF2CD94E10}"/>
              </a:ext>
            </a:extLst>
          </p:cNvPr>
          <p:cNvPicPr preferRelativeResize="0"/>
          <p:nvPr/>
        </p:nvPicPr>
        <p:blipFill>
          <a:blip r:embed="rId4"/>
          <a:srcRect/>
          <a:stretch/>
        </p:blipFill>
        <p:spPr>
          <a:xfrm>
            <a:off x="1244778" y="2947155"/>
            <a:ext cx="3438037" cy="1033873"/>
          </a:xfrm>
          <a:prstGeom prst="rect">
            <a:avLst/>
          </a:prstGeom>
          <a:noFill/>
          <a:ln>
            <a:noFill/>
          </a:ln>
        </p:spPr>
      </p:pic>
      <p:sp>
        <p:nvSpPr>
          <p:cNvPr id="7" name="Rectangle: Rounded Corners 6">
            <a:extLst>
              <a:ext uri="{FF2B5EF4-FFF2-40B4-BE49-F238E27FC236}">
                <a16:creationId xmlns:a16="http://schemas.microsoft.com/office/drawing/2014/main" id="{2C200560-1BB7-40D7-ACB8-48D318E10BA7}"/>
              </a:ext>
            </a:extLst>
          </p:cNvPr>
          <p:cNvSpPr/>
          <p:nvPr/>
        </p:nvSpPr>
        <p:spPr>
          <a:xfrm>
            <a:off x="2195945" y="1095935"/>
            <a:ext cx="1420091" cy="545829"/>
          </a:xfrm>
          <a:prstGeom prst="round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Curved Right 7">
            <a:extLst>
              <a:ext uri="{FF2B5EF4-FFF2-40B4-BE49-F238E27FC236}">
                <a16:creationId xmlns:a16="http://schemas.microsoft.com/office/drawing/2014/main" id="{3F46B481-DAC8-454D-AA6B-0C5C8E175AD7}"/>
              </a:ext>
            </a:extLst>
          </p:cNvPr>
          <p:cNvSpPr/>
          <p:nvPr/>
        </p:nvSpPr>
        <p:spPr>
          <a:xfrm>
            <a:off x="1506637" y="1256883"/>
            <a:ext cx="689308" cy="1878924"/>
          </a:xfrm>
          <a:prstGeom prst="curvedRightArrow">
            <a:avLst/>
          </a:prstGeom>
          <a:solidFill>
            <a:schemeClr val="bg1">
              <a:lumMod val="95000"/>
            </a:schemeClr>
          </a:solidFill>
          <a:ln>
            <a:solidFill>
              <a:srgbClr val="30AC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a:spLocks noGrp="1"/>
          </p:cNvSpPr>
          <p:nvPr>
            <p:ph type="body" idx="1"/>
          </p:nvPr>
        </p:nvSpPr>
        <p:spPr>
          <a:xfrm>
            <a:off x="5564438" y="499075"/>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b="1"/>
              <a:t>Image 4</a:t>
            </a:r>
            <a:endParaRPr b="1" dirty="0"/>
          </a:p>
        </p:txBody>
      </p:sp>
      <p:sp>
        <p:nvSpPr>
          <p:cNvPr id="150" name="Google Shape;150;p8"/>
          <p:cNvSpPr txBox="1"/>
          <p:nvPr/>
        </p:nvSpPr>
        <p:spPr>
          <a:xfrm>
            <a:off x="4984100" y="1018675"/>
            <a:ext cx="3839100" cy="400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Description:</a:t>
            </a:r>
            <a:endParaRPr sz="1400" b="0" i="0" u="none" strike="noStrike" cap="none" dirty="0">
              <a:solidFill>
                <a:srgbClr val="00244F"/>
              </a:solidFill>
              <a:latin typeface="Arial"/>
              <a:ea typeface="Arial"/>
              <a:cs typeface="Arial"/>
              <a:sym typeface="Arial"/>
            </a:endParaRPr>
          </a:p>
          <a:p>
            <a:pPr>
              <a:buClr>
                <a:schemeClr val="dk1"/>
              </a:buClr>
              <a:buSzPts val="1100"/>
            </a:pPr>
            <a:r>
              <a:rPr lang="en-US" sz="1200" dirty="0">
                <a:solidFill>
                  <a:srgbClr val="004AA6"/>
                </a:solidFill>
                <a:latin typeface="Calibri"/>
                <a:ea typeface="Calibri"/>
                <a:cs typeface="Calibri"/>
                <a:sym typeface="Calibri"/>
              </a:rPr>
              <a:t>This was my attempt to get an image of the traffic light in the middle of it changing lights. I was unsuccessful and the extremely long wait time restricted my attempts to only a handful, this being my best attempt. </a:t>
            </a:r>
            <a:endParaRPr sz="12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1400" b="0" i="0" u="none" strike="noStrike" cap="none" dirty="0">
                <a:solidFill>
                  <a:srgbClr val="00244F"/>
                </a:solidFill>
                <a:latin typeface="Arial"/>
                <a:ea typeface="Arial"/>
                <a:cs typeface="Arial"/>
                <a:sym typeface="Arial"/>
              </a:rPr>
              <a:t>Camera settings:</a:t>
            </a:r>
            <a:endParaRPr sz="1400" b="0" i="0" u="none" strike="noStrike" cap="none" dirty="0">
              <a:solidFill>
                <a:srgbClr val="00244F"/>
              </a:solidFill>
              <a:latin typeface="Arial"/>
              <a:ea typeface="Arial"/>
              <a:cs typeface="Arial"/>
              <a:sym typeface="Arial"/>
            </a:endParaRPr>
          </a:p>
          <a:p>
            <a:pPr lvl="0">
              <a:buSzPts val="1400"/>
            </a:pPr>
            <a:r>
              <a:rPr lang="en-US" sz="1200" b="1" dirty="0">
                <a:solidFill>
                  <a:srgbClr val="004AA6"/>
                </a:solidFill>
                <a:latin typeface="Calibri"/>
                <a:ea typeface="Calibri"/>
                <a:cs typeface="Calibri"/>
                <a:sym typeface="Calibri"/>
              </a:rPr>
              <a:t>Exposure: </a:t>
            </a:r>
            <a:r>
              <a:rPr lang="en-US" sz="1200" dirty="0">
                <a:solidFill>
                  <a:srgbClr val="004AA6"/>
                </a:solidFill>
                <a:latin typeface="Calibri"/>
                <a:ea typeface="Calibri"/>
                <a:cs typeface="Calibri"/>
                <a:sym typeface="Calibri"/>
              </a:rPr>
              <a:t>1/2000sec</a:t>
            </a:r>
          </a:p>
          <a:p>
            <a:pPr lvl="0">
              <a:buSzPts val="1400"/>
            </a:pPr>
            <a:r>
              <a:rPr lang="en-US" sz="1200" b="1" dirty="0">
                <a:solidFill>
                  <a:srgbClr val="004AA6"/>
                </a:solidFill>
                <a:latin typeface="Calibri"/>
                <a:ea typeface="Calibri"/>
                <a:cs typeface="Calibri"/>
                <a:sym typeface="Calibri"/>
              </a:rPr>
              <a:t>Exposure Bias: </a:t>
            </a:r>
            <a:r>
              <a:rPr lang="en-US" sz="1200" dirty="0">
                <a:solidFill>
                  <a:srgbClr val="004AA6"/>
                </a:solidFill>
                <a:latin typeface="Calibri"/>
                <a:ea typeface="Calibri"/>
                <a:cs typeface="Calibri"/>
                <a:sym typeface="Calibri"/>
              </a:rPr>
              <a:t>0 step</a:t>
            </a:r>
          </a:p>
          <a:p>
            <a:pPr lvl="0">
              <a:buSzPts val="1400"/>
            </a:pPr>
            <a:r>
              <a:rPr lang="en" sz="1200" b="1" dirty="0">
                <a:solidFill>
                  <a:srgbClr val="004AA6"/>
                </a:solidFill>
                <a:latin typeface="Calibri"/>
                <a:ea typeface="Calibri"/>
                <a:cs typeface="Calibri"/>
                <a:sym typeface="Calibri"/>
              </a:rPr>
              <a:t>Aperture: </a:t>
            </a:r>
            <a:r>
              <a:rPr lang="en" sz="1200" dirty="0">
                <a:solidFill>
                  <a:srgbClr val="004AA6"/>
                </a:solidFill>
                <a:latin typeface="Calibri"/>
                <a:ea typeface="Calibri"/>
                <a:cs typeface="Calibri"/>
                <a:sym typeface="Calibri"/>
              </a:rPr>
              <a:t>4.96875</a:t>
            </a:r>
          </a:p>
          <a:p>
            <a:pPr lvl="0">
              <a:buSzPts val="1400"/>
            </a:pPr>
            <a:r>
              <a:rPr lang="en-US" sz="1200" b="1" dirty="0">
                <a:solidFill>
                  <a:srgbClr val="004AA6"/>
                </a:solidFill>
                <a:latin typeface="Calibri"/>
                <a:ea typeface="Calibri"/>
                <a:cs typeface="Calibri"/>
                <a:sym typeface="Calibri"/>
              </a:rPr>
              <a:t>ISO Speed: </a:t>
            </a:r>
            <a:r>
              <a:rPr lang="en-US" sz="1200" dirty="0">
                <a:solidFill>
                  <a:srgbClr val="004AA6"/>
                </a:solidFill>
                <a:latin typeface="Calibri"/>
                <a:ea typeface="Calibri"/>
                <a:cs typeface="Calibri"/>
                <a:sym typeface="Calibri"/>
              </a:rPr>
              <a:t>ISO-3200</a:t>
            </a:r>
          </a:p>
          <a:p>
            <a:pPr lvl="0">
              <a:buSzPts val="1400"/>
            </a:pPr>
            <a:r>
              <a:rPr lang="en-US" sz="1200" b="1" dirty="0">
                <a:solidFill>
                  <a:srgbClr val="004AA6"/>
                </a:solidFill>
                <a:latin typeface="Calibri"/>
                <a:ea typeface="Calibri"/>
                <a:cs typeface="Calibri"/>
                <a:sym typeface="Calibri"/>
              </a:rPr>
              <a:t>F-Stop: </a:t>
            </a:r>
            <a:r>
              <a:rPr lang="en-US" sz="1200" dirty="0">
                <a:solidFill>
                  <a:srgbClr val="004AA6"/>
                </a:solidFill>
                <a:latin typeface="Calibri"/>
                <a:ea typeface="Calibri"/>
                <a:cs typeface="Calibri"/>
                <a:sym typeface="Calibri"/>
              </a:rPr>
              <a:t>f/8</a:t>
            </a:r>
          </a:p>
          <a:p>
            <a:pPr lvl="0">
              <a:buSzPts val="1400"/>
            </a:pPr>
            <a:r>
              <a:rPr lang="en-US" sz="1200" b="1" dirty="0">
                <a:solidFill>
                  <a:srgbClr val="004AA6"/>
                </a:solidFill>
                <a:latin typeface="Calibri"/>
                <a:ea typeface="Calibri"/>
                <a:cs typeface="Calibri"/>
                <a:sym typeface="Calibri"/>
              </a:rPr>
              <a:t>Focal Length: </a:t>
            </a:r>
            <a:r>
              <a:rPr lang="en-US" sz="1200" dirty="0">
                <a:solidFill>
                  <a:srgbClr val="004AA6"/>
                </a:solidFill>
                <a:latin typeface="Calibri"/>
                <a:ea typeface="Calibri"/>
                <a:cs typeface="Calibri"/>
                <a:sym typeface="Calibri"/>
              </a:rPr>
              <a:t>50mm</a:t>
            </a:r>
          </a:p>
          <a:p>
            <a:pPr lvl="0">
              <a:buSzPts val="1400"/>
            </a:pPr>
            <a:r>
              <a:rPr lang="en-US" sz="1200" b="1" dirty="0">
                <a:solidFill>
                  <a:srgbClr val="004AA6"/>
                </a:solidFill>
                <a:latin typeface="Calibri"/>
                <a:ea typeface="Calibri"/>
                <a:cs typeface="Calibri"/>
                <a:sym typeface="Calibri"/>
              </a:rPr>
              <a:t>Original Dimensions: </a:t>
            </a:r>
            <a:r>
              <a:rPr lang="en-US" sz="1200" dirty="0">
                <a:solidFill>
                  <a:srgbClr val="004AA6"/>
                </a:solidFill>
                <a:latin typeface="Calibri"/>
                <a:ea typeface="Calibri"/>
                <a:cs typeface="Calibri"/>
                <a:sym typeface="Calibri"/>
              </a:rPr>
              <a:t>6000x4000 pixels</a:t>
            </a:r>
            <a:endParaRPr sz="1400" b="0" i="1" u="none" strike="noStrike" cap="none" dirty="0">
              <a:solidFill>
                <a:srgbClr val="00244F"/>
              </a:solidFill>
              <a:latin typeface="Arial"/>
              <a:ea typeface="Arial"/>
              <a:cs typeface="Arial"/>
              <a:sym typeface="Arial"/>
            </a:endParaRPr>
          </a:p>
        </p:txBody>
      </p:sp>
      <p:pic>
        <p:nvPicPr>
          <p:cNvPr id="5" name="Picture 4">
            <a:extLst>
              <a:ext uri="{FF2B5EF4-FFF2-40B4-BE49-F238E27FC236}">
                <a16:creationId xmlns:a16="http://schemas.microsoft.com/office/drawing/2014/main" id="{BB3A9B9A-9079-4284-925B-E450C8914645}"/>
              </a:ext>
            </a:extLst>
          </p:cNvPr>
          <p:cNvPicPr preferRelativeResize="0">
            <a:picLocks noChangeAspect="1"/>
          </p:cNvPicPr>
          <p:nvPr/>
        </p:nvPicPr>
        <p:blipFill>
          <a:blip r:embed="rId3" cstate="hqprint">
            <a:extLst>
              <a:ext uri="{28A0092B-C50C-407E-A947-70E740481C1C}">
                <a14:useLocalDpi xmlns:a14="http://schemas.microsoft.com/office/drawing/2010/main"/>
              </a:ext>
            </a:extLst>
          </a:blip>
          <a:srcRect/>
          <a:stretch/>
        </p:blipFill>
        <p:spPr>
          <a:xfrm>
            <a:off x="1239500" y="428620"/>
            <a:ext cx="3448594" cy="229906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9"/>
          <p:cNvSpPr txBox="1">
            <a:spLocks noGrp="1"/>
          </p:cNvSpPr>
          <p:nvPr>
            <p:ph type="body" idx="1"/>
          </p:nvPr>
        </p:nvSpPr>
        <p:spPr>
          <a:xfrm>
            <a:off x="3334188" y="107200"/>
            <a:ext cx="2475600" cy="519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sz="2400" b="1">
                <a:solidFill>
                  <a:srgbClr val="00244F"/>
                </a:solidFill>
              </a:rPr>
              <a:t>Final Artifact</a:t>
            </a:r>
            <a:endParaRPr sz="2400" b="1" dirty="0">
              <a:solidFill>
                <a:srgbClr val="00244F"/>
              </a:solidFill>
            </a:endParaRPr>
          </a:p>
        </p:txBody>
      </p:sp>
      <p:pic>
        <p:nvPicPr>
          <p:cNvPr id="157" name="Google Shape;157;p9"/>
          <p:cNvPicPr preferRelativeResize="0">
            <a:picLocks noChangeAspect="1"/>
          </p:cNvPicPr>
          <p:nvPr/>
        </p:nvPicPr>
        <p:blipFill>
          <a:blip r:embed="rId3"/>
          <a:stretch>
            <a:fillRect/>
          </a:stretch>
        </p:blipFill>
        <p:spPr>
          <a:xfrm>
            <a:off x="1237822" y="1692011"/>
            <a:ext cx="6668332" cy="2005277"/>
          </a:xfrm>
          <a:prstGeom prst="rect">
            <a:avLst/>
          </a:prstGeom>
          <a:noFill/>
          <a:ln>
            <a:noFill/>
          </a:ln>
        </p:spPr>
      </p:pic>
      <p:sp>
        <p:nvSpPr>
          <p:cNvPr id="158" name="Google Shape;158;p9"/>
          <p:cNvSpPr txBox="1"/>
          <p:nvPr/>
        </p:nvSpPr>
        <p:spPr>
          <a:xfrm>
            <a:off x="3191587" y="3697288"/>
            <a:ext cx="2760802" cy="736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1" u="none" strike="noStrike" cap="none" dirty="0">
                <a:solidFill>
                  <a:srgbClr val="004AA6"/>
                </a:solidFill>
                <a:latin typeface="Arial"/>
                <a:ea typeface="Arial"/>
                <a:cs typeface="Arial"/>
                <a:sym typeface="Arial"/>
              </a:rPr>
              <a:t>“</a:t>
            </a:r>
            <a:r>
              <a:rPr lang="en-US" sz="1400" b="0" i="1" u="none" strike="noStrike" cap="none" dirty="0">
                <a:solidFill>
                  <a:srgbClr val="004AA6"/>
                </a:solidFill>
                <a:latin typeface="Arial"/>
                <a:ea typeface="Arial"/>
                <a:cs typeface="Arial"/>
                <a:sym typeface="Arial"/>
              </a:rPr>
              <a:t>Lights Out”</a:t>
            </a:r>
            <a:endParaRPr sz="1400" b="0" i="1" u="none" strike="noStrike" cap="none" dirty="0">
              <a:solidFill>
                <a:srgbClr val="004AA6"/>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0"/>
          <p:cNvSpPr txBox="1"/>
          <p:nvPr/>
        </p:nvSpPr>
        <p:spPr>
          <a:xfrm>
            <a:off x="914398" y="665100"/>
            <a:ext cx="8229601" cy="399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a:p>
            <a:pPr marL="457200" marR="0" lvl="0" indent="-317500" algn="l" rtl="0">
              <a:lnSpc>
                <a:spcPct val="100000"/>
              </a:lnSpc>
              <a:spcBef>
                <a:spcPts val="0"/>
              </a:spcBef>
              <a:spcAft>
                <a:spcPts val="0"/>
              </a:spcAft>
              <a:buClr>
                <a:schemeClr val="dk1"/>
              </a:buClr>
              <a:buSzPts val="1400"/>
              <a:buFont typeface="Arial"/>
              <a:buChar char="●"/>
            </a:pPr>
            <a:r>
              <a:rPr lang="en" sz="1400" b="0" i="0" u="none" strike="noStrike" cap="none" dirty="0">
                <a:solidFill>
                  <a:srgbClr val="00244F"/>
                </a:solidFill>
                <a:latin typeface="Arial"/>
                <a:ea typeface="Arial"/>
                <a:cs typeface="Arial"/>
                <a:sym typeface="Arial"/>
              </a:rPr>
              <a:t>Discuss how your final artifact demonstrates your epsilon.</a:t>
            </a:r>
            <a:r>
              <a:rPr lang="en" dirty="0">
                <a:sym typeface="Arial"/>
              </a:rPr>
              <a:t> </a:t>
            </a:r>
            <a:r>
              <a:rPr lang="en-US" sz="1200" b="0" i="0" u="none" strike="noStrike" cap="none" dirty="0">
                <a:solidFill>
                  <a:srgbClr val="004AA6"/>
                </a:solidFill>
                <a:latin typeface="Arial"/>
                <a:ea typeface="Arial"/>
                <a:cs typeface="Arial"/>
                <a:sym typeface="Arial"/>
              </a:rPr>
              <a:t>I extracted the lights from each of the images. I did this by comparing the </a:t>
            </a:r>
            <a:r>
              <a:rPr lang="en-US" sz="1400" b="0" i="0" u="none" strike="noStrike" cap="none" dirty="0">
                <a:solidFill>
                  <a:srgbClr val="004AA6"/>
                </a:solidFill>
                <a:latin typeface="Arial"/>
                <a:ea typeface="Arial"/>
                <a:cs typeface="Arial"/>
                <a:sym typeface="Arial"/>
              </a:rPr>
              <a:t>changes between </a:t>
            </a:r>
            <a:r>
              <a:rPr lang="en-US" sz="1200" b="0" i="0" u="none" strike="noStrike" cap="none" dirty="0">
                <a:solidFill>
                  <a:srgbClr val="004AA6"/>
                </a:solidFill>
                <a:latin typeface="Arial"/>
                <a:ea typeface="Arial"/>
                <a:cs typeface="Arial"/>
                <a:sym typeface="Arial"/>
              </a:rPr>
              <a:t>the images and obtaining those which changed in the various images. This would produce the ‘red’, ‘yellow’ and ‘green’, since those are the ones that change</a:t>
            </a:r>
            <a:endParaRPr sz="1200" b="0" i="0" u="none" strike="noStrike" cap="none" dirty="0">
              <a:solidFill>
                <a:srgbClr val="004AA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a:p>
            <a:pPr marL="457200" marR="0" lvl="0" indent="-317500" algn="l" rtl="0">
              <a:lnSpc>
                <a:spcPct val="100000"/>
              </a:lnSpc>
              <a:spcBef>
                <a:spcPts val="0"/>
              </a:spcBef>
              <a:spcAft>
                <a:spcPts val="0"/>
              </a:spcAft>
              <a:buClr>
                <a:schemeClr val="dk1"/>
              </a:buClr>
              <a:buSzPts val="1400"/>
              <a:buFont typeface="Arial"/>
              <a:buChar char="●"/>
            </a:pPr>
            <a:r>
              <a:rPr lang="en" sz="1400" b="0" i="0" u="none" strike="noStrike" cap="none" dirty="0">
                <a:solidFill>
                  <a:srgbClr val="00244F"/>
                </a:solidFill>
                <a:latin typeface="Arial"/>
                <a:ea typeface="Arial"/>
                <a:cs typeface="Arial"/>
                <a:sym typeface="Arial"/>
              </a:rPr>
              <a:t>Did you do anything to prepare your N images? (e.g. cropping, alignment) </a:t>
            </a:r>
            <a:r>
              <a:rPr lang="en-US" sz="1400" dirty="0">
                <a:solidFill>
                  <a:srgbClr val="004AA6"/>
                </a:solidFill>
                <a:latin typeface="Arial"/>
                <a:ea typeface="Arial"/>
                <a:cs typeface="Arial"/>
                <a:sym typeface="Arial"/>
              </a:rPr>
              <a:t>My code does all the preparing of the images I needed.</a:t>
            </a:r>
            <a:r>
              <a:rPr lang="en-US" sz="1400" b="0" i="0" u="none" strike="noStrike" cap="none" dirty="0">
                <a:solidFill>
                  <a:srgbClr val="004AA6"/>
                </a:solidFill>
                <a:latin typeface="Arial"/>
                <a:ea typeface="Arial"/>
                <a:cs typeface="Arial"/>
                <a:sym typeface="Arial"/>
              </a:rPr>
              <a:t> </a:t>
            </a:r>
            <a:endParaRPr sz="1200" b="0" i="0" u="none" strike="noStrike" cap="none" dirty="0">
              <a:solidFill>
                <a:srgbClr val="004AA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a:p>
            <a:pPr marL="457200" marR="0" lvl="0" indent="-317500" algn="l" rtl="0">
              <a:lnSpc>
                <a:spcPct val="100000"/>
              </a:lnSpc>
              <a:spcBef>
                <a:spcPts val="0"/>
              </a:spcBef>
              <a:spcAft>
                <a:spcPts val="0"/>
              </a:spcAft>
              <a:buClr>
                <a:schemeClr val="dk1"/>
              </a:buClr>
              <a:buSzPts val="1400"/>
              <a:buFont typeface="Arial"/>
              <a:buChar char="●"/>
            </a:pPr>
            <a:r>
              <a:rPr lang="en" sz="1400" b="0" i="0" u="none" strike="noStrike" cap="none" dirty="0">
                <a:solidFill>
                  <a:srgbClr val="00244F"/>
                </a:solidFill>
                <a:latin typeface="Arial"/>
                <a:ea typeface="Arial"/>
                <a:cs typeface="Arial"/>
                <a:sym typeface="Arial"/>
              </a:rPr>
              <a:t>Walk through the code you wrote to create the final artifact. </a:t>
            </a:r>
            <a:r>
              <a:rPr lang="en" sz="1400" b="0" i="0" u="none" strike="noStrike" cap="none" dirty="0">
                <a:solidFill>
                  <a:srgbClr val="004AA6"/>
                </a:solidFill>
                <a:latin typeface="Arial"/>
                <a:ea typeface="Arial"/>
                <a:cs typeface="Arial"/>
                <a:sym typeface="Arial"/>
              </a:rPr>
              <a:t>You may provide code snippets to help in your discussion. Do NOT just copy and paste your code with in-line comments. </a:t>
            </a:r>
            <a:r>
              <a:rPr lang="en" sz="1400" b="1" i="0" u="none" strike="noStrike" cap="none" dirty="0">
                <a:solidFill>
                  <a:srgbClr val="004AA6"/>
                </a:solidFill>
                <a:latin typeface="Arial"/>
                <a:ea typeface="Arial"/>
                <a:cs typeface="Arial"/>
                <a:sym typeface="Arial"/>
              </a:rPr>
              <a:t>Explain</a:t>
            </a:r>
            <a:r>
              <a:rPr lang="en" sz="1400" b="0" i="0" u="none" strike="noStrike" cap="none" dirty="0">
                <a:solidFill>
                  <a:srgbClr val="004AA6"/>
                </a:solidFill>
                <a:latin typeface="Arial"/>
                <a:ea typeface="Arial"/>
                <a:cs typeface="Arial"/>
                <a:sym typeface="Arial"/>
              </a:rPr>
              <a:t> the purpose of the code that you’re presenting</a:t>
            </a:r>
            <a:r>
              <a:rPr lang="en" sz="1200" b="0" i="0" u="none" strike="noStrike" cap="none" dirty="0">
                <a:solidFill>
                  <a:srgbClr val="004AA6"/>
                </a:solidFill>
                <a:latin typeface="Arial"/>
                <a:ea typeface="Arial"/>
                <a:cs typeface="Arial"/>
                <a:sym typeface="Arial"/>
              </a:rPr>
              <a:t>.</a:t>
            </a:r>
            <a:endParaRPr sz="1200" b="0" i="0" u="none" strike="noStrike" cap="none" dirty="0">
              <a:solidFill>
                <a:srgbClr val="004AA6"/>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244F"/>
              </a:solidFill>
              <a:latin typeface="Arial"/>
              <a:ea typeface="Arial"/>
              <a:cs typeface="Arial"/>
              <a:sym typeface="Arial"/>
            </a:endParaRPr>
          </a:p>
        </p:txBody>
      </p:sp>
      <p:sp>
        <p:nvSpPr>
          <p:cNvPr id="164" name="Google Shape;164;p10"/>
          <p:cNvSpPr txBox="1"/>
          <p:nvPr/>
        </p:nvSpPr>
        <p:spPr>
          <a:xfrm>
            <a:off x="457200" y="0"/>
            <a:ext cx="8229600" cy="6651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Clr>
                <a:srgbClr val="000000"/>
              </a:buClr>
              <a:buSzPts val="3600"/>
              <a:buFont typeface="Arial"/>
              <a:buNone/>
            </a:pPr>
            <a:r>
              <a:rPr lang="en" sz="2800" b="1" i="0" u="none" strike="noStrike" cap="none">
                <a:solidFill>
                  <a:srgbClr val="00244F"/>
                </a:solidFill>
                <a:latin typeface="Arial"/>
                <a:ea typeface="Arial"/>
                <a:cs typeface="Arial"/>
                <a:sym typeface="Arial"/>
              </a:rPr>
              <a:t>Final Artifact Details</a:t>
            </a:r>
            <a:endParaRPr sz="2800" b="1" i="0" u="none" strike="noStrike" cap="none" dirty="0">
              <a:solidFill>
                <a:srgbClr val="00244F"/>
              </a:solidFill>
              <a:latin typeface="Arial"/>
              <a:ea typeface="Arial"/>
              <a:cs typeface="Arial"/>
              <a:sym typeface="Aria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5E2AF2881D47E4E9604BC338952F310" ma:contentTypeVersion="11" ma:contentTypeDescription="Create a new document." ma:contentTypeScope="" ma:versionID="85a437b029125add3a6b9850e2269a39">
  <xsd:schema xmlns:xsd="http://www.w3.org/2001/XMLSchema" xmlns:xs="http://www.w3.org/2001/XMLSchema" xmlns:p="http://schemas.microsoft.com/office/2006/metadata/properties" xmlns:ns3="b405ba0f-cc16-423f-b764-90c3046db0ca" xmlns:ns4="a97c86ee-95a1-40d7-a7aa-bc245b93e639" targetNamespace="http://schemas.microsoft.com/office/2006/metadata/properties" ma:root="true" ma:fieldsID="138c6cc3604bd1bc5debedf691a5ea60" ns3:_="" ns4:_="">
    <xsd:import namespace="b405ba0f-cc16-423f-b764-90c3046db0ca"/>
    <xsd:import namespace="a97c86ee-95a1-40d7-a7aa-bc245b93e639"/>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405ba0f-cc16-423f-b764-90c3046db0c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97c86ee-95a1-40d7-a7aa-bc245b93e639"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5D4CF9-8B35-435C-AB0D-147340688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405ba0f-cc16-423f-b764-90c3046db0ca"/>
    <ds:schemaRef ds:uri="a97c86ee-95a1-40d7-a7aa-bc245b93e63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AFF4361-E112-40C8-BC7B-9187A1D44B75}">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638F5CA-8563-4EB4-B97D-CB9D6A22206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TM03457496[[fn=Parallax]]</Template>
  <TotalTime>153</TotalTime>
  <Words>1029</Words>
  <Application>Microsoft Office PowerPoint</Application>
  <PresentationFormat>On-screen Show (16:9)</PresentationFormat>
  <Paragraphs>114</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Corbel</vt:lpstr>
      <vt:lpstr>Parallax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Josh Adams</dc:creator>
  <cp:lastModifiedBy>Adams, Joshua C</cp:lastModifiedBy>
  <cp:revision>1</cp:revision>
  <dcterms:modified xsi:type="dcterms:W3CDTF">2019-09-05T02:31:33Z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0x01010045E2AF2881D47E4E9604BC338952F310</vt:lpwstr>
  </property>
</Properties>
</file>